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6"/>
  </p:notesMasterIdLst>
  <p:sldIdLst>
    <p:sldId id="256" r:id="rId2"/>
    <p:sldId id="258" r:id="rId3"/>
    <p:sldId id="259" r:id="rId4"/>
    <p:sldId id="261" r:id="rId5"/>
    <p:sldId id="262" r:id="rId6"/>
    <p:sldId id="263" r:id="rId7"/>
    <p:sldId id="264" r:id="rId8"/>
    <p:sldId id="291"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3" r:id="rId34"/>
    <p:sldId id="292" r:id="rId35"/>
  </p:sldIdLst>
  <p:sldSz cx="9144000" cy="5143500" type="screen16x9"/>
  <p:notesSz cx="6858000" cy="9144000"/>
  <p:embeddedFontLst>
    <p:embeddedFont>
      <p:font typeface="Trebuchet MS" panose="020B0603020202020204" pitchFamily="34" charset="0"/>
      <p:regular r:id="rId37"/>
      <p:bold r:id="rId38"/>
      <p:italic r:id="rId39"/>
      <p:boldItalic r:id="rId40"/>
    </p:embeddedFont>
    <p:embeddedFont>
      <p:font typeface="Wingdings 3" panose="05040102010807070707" pitchFamily="18" charset="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03766-48B3-4CBC-8A4E-EB680940710A}">
  <a:tblStyle styleId="{51203766-48B3-4CBC-8A4E-EB680940710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F0F5"/>
          </a:solidFill>
        </a:fill>
      </a:tcStyle>
    </a:wholeTbl>
    <a:band1H>
      <a:tcTxStyle/>
      <a:tcStyle>
        <a:tcBdr/>
        <a:fill>
          <a:solidFill>
            <a:srgbClr val="D3E0EB"/>
          </a:solidFill>
        </a:fill>
      </a:tcStyle>
    </a:band1H>
    <a:band2H>
      <a:tcTxStyle/>
      <a:tcStyle>
        <a:tcBdr/>
      </a:tcStyle>
    </a:band2H>
    <a:band1V>
      <a:tcTxStyle/>
      <a:tcStyle>
        <a:tcBdr/>
        <a:fill>
          <a:solidFill>
            <a:srgbClr val="D3E0EB"/>
          </a:solidFill>
        </a:fill>
      </a:tcStyle>
    </a:band1V>
    <a:band2V>
      <a:tcTxStyle/>
      <a:tcStyle>
        <a:tcBdr/>
      </a:tcStyle>
    </a:band2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11" autoAdjust="0"/>
  </p:normalViewPr>
  <p:slideViewPr>
    <p:cSldViewPr snapToGrid="0">
      <p:cViewPr varScale="1">
        <p:scale>
          <a:sx n="101" d="100"/>
          <a:sy n="101" d="100"/>
        </p:scale>
        <p:origin x="92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heetd\Downloads\sr_metrics_epochwis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624890638670162E-2"/>
          <c:y val="0.19099555263925341"/>
          <c:w val="0.90187051618547687"/>
          <c:h val="0.72760061242344709"/>
        </c:manualLayout>
      </c:layout>
      <c:lineChart>
        <c:grouping val="standard"/>
        <c:varyColors val="0"/>
        <c:ser>
          <c:idx val="0"/>
          <c:order val="0"/>
          <c:tx>
            <c:strRef>
              <c:f>Sheet1!$C$1</c:f>
              <c:strCache>
                <c:ptCount val="1"/>
                <c:pt idx="0">
                  <c:v>PSNR</c:v>
                </c:pt>
              </c:strCache>
            </c:strRef>
          </c:tx>
          <c:spPr>
            <a:ln w="28575"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val>
            <c:numRef>
              <c:f>Sheet1!$C$2:$C$41</c:f>
              <c:numCache>
                <c:formatCode>General</c:formatCode>
                <c:ptCount val="40"/>
                <c:pt idx="0">
                  <c:v>21.69</c:v>
                </c:pt>
                <c:pt idx="1">
                  <c:v>20.14</c:v>
                </c:pt>
                <c:pt idx="2">
                  <c:v>22.63</c:v>
                </c:pt>
                <c:pt idx="3">
                  <c:v>22.64</c:v>
                </c:pt>
                <c:pt idx="4">
                  <c:v>22.96</c:v>
                </c:pt>
                <c:pt idx="5">
                  <c:v>23.07</c:v>
                </c:pt>
                <c:pt idx="6">
                  <c:v>22.85</c:v>
                </c:pt>
                <c:pt idx="7">
                  <c:v>23.32</c:v>
                </c:pt>
                <c:pt idx="8">
                  <c:v>23.15</c:v>
                </c:pt>
                <c:pt idx="9">
                  <c:v>23.33</c:v>
                </c:pt>
                <c:pt idx="10">
                  <c:v>23.59</c:v>
                </c:pt>
                <c:pt idx="11">
                  <c:v>23.13</c:v>
                </c:pt>
                <c:pt idx="12">
                  <c:v>23.7</c:v>
                </c:pt>
                <c:pt idx="13">
                  <c:v>23.31</c:v>
                </c:pt>
                <c:pt idx="14">
                  <c:v>23.87</c:v>
                </c:pt>
                <c:pt idx="15">
                  <c:v>23.69</c:v>
                </c:pt>
                <c:pt idx="16">
                  <c:v>23.8</c:v>
                </c:pt>
                <c:pt idx="17">
                  <c:v>23.94</c:v>
                </c:pt>
                <c:pt idx="18">
                  <c:v>23.66</c:v>
                </c:pt>
                <c:pt idx="19">
                  <c:v>23.54</c:v>
                </c:pt>
                <c:pt idx="20">
                  <c:v>24.02</c:v>
                </c:pt>
                <c:pt idx="21">
                  <c:v>24.01</c:v>
                </c:pt>
                <c:pt idx="22">
                  <c:v>23.97</c:v>
                </c:pt>
                <c:pt idx="23">
                  <c:v>23.63</c:v>
                </c:pt>
                <c:pt idx="24">
                  <c:v>23.94</c:v>
                </c:pt>
                <c:pt idx="25">
                  <c:v>24.05</c:v>
                </c:pt>
                <c:pt idx="26">
                  <c:v>24.04</c:v>
                </c:pt>
                <c:pt idx="27">
                  <c:v>23.92</c:v>
                </c:pt>
                <c:pt idx="28">
                  <c:v>24.07</c:v>
                </c:pt>
                <c:pt idx="29">
                  <c:v>24.04</c:v>
                </c:pt>
                <c:pt idx="30">
                  <c:v>24.02</c:v>
                </c:pt>
                <c:pt idx="31">
                  <c:v>23.9</c:v>
                </c:pt>
                <c:pt idx="32">
                  <c:v>23.95</c:v>
                </c:pt>
                <c:pt idx="33">
                  <c:v>24.08</c:v>
                </c:pt>
                <c:pt idx="34">
                  <c:v>24.18</c:v>
                </c:pt>
                <c:pt idx="35">
                  <c:v>23.7</c:v>
                </c:pt>
                <c:pt idx="36">
                  <c:v>24.18</c:v>
                </c:pt>
                <c:pt idx="37">
                  <c:v>24.22</c:v>
                </c:pt>
                <c:pt idx="38">
                  <c:v>24.17</c:v>
                </c:pt>
                <c:pt idx="39">
                  <c:v>24.08</c:v>
                </c:pt>
              </c:numCache>
            </c:numRef>
          </c:val>
          <c:smooth val="0"/>
          <c:extLst>
            <c:ext xmlns:c16="http://schemas.microsoft.com/office/drawing/2014/chart" uri="{C3380CC4-5D6E-409C-BE32-E72D297353CC}">
              <c16:uniqueId val="{00000000-D90A-406F-B038-315205898068}"/>
            </c:ext>
          </c:extLst>
        </c:ser>
        <c:dLbls>
          <c:showLegendKey val="0"/>
          <c:showVal val="0"/>
          <c:showCatName val="0"/>
          <c:showSerName val="0"/>
          <c:showPercent val="0"/>
          <c:showBubbleSize val="0"/>
        </c:dLbls>
        <c:marker val="1"/>
        <c:smooth val="0"/>
        <c:axId val="1855541039"/>
        <c:axId val="1855542479"/>
      </c:lineChart>
      <c:catAx>
        <c:axId val="185554103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5542479"/>
        <c:crosses val="autoZero"/>
        <c:auto val="1"/>
        <c:lblAlgn val="ctr"/>
        <c:lblOffset val="100"/>
        <c:noMultiLvlLbl val="0"/>
      </c:catAx>
      <c:valAx>
        <c:axId val="1855542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5541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24a0e447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24a0e447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24a0e447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24a0e447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24a0e4476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24a0e4476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24a0e447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24a0e447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4cf3e8bdd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4cf3e8bdd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8250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7119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68172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88655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909807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35886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073593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422163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615196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8124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250076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945356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006990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254023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72927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3134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319305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5" name="Date Placeholder 4"/>
          <p:cNvSpPr>
            <a:spLocks noGrp="1"/>
          </p:cNvSpPr>
          <p:nvPr>
            <p:ph type="dt" sz="half" idx="10"/>
          </p:nvPr>
        </p:nvSpPr>
        <p:spPr/>
        <p:txBody>
          <a:bodyPr/>
          <a:lstStyle/>
          <a:p>
            <a:fld id="{B61BEF0D-F0BB-DE4B-95CE-6DB70DBA9567}" type="datetimeFigureOut">
              <a:rPr lang="en-US" smtClean="0"/>
              <a:pPr/>
              <a:t>4/19/2025</a:t>
            </a:fld>
            <a:endParaRPr lang="en-US" dirty="0"/>
          </a:p>
        </p:txBody>
      </p:sp>
    </p:spTree>
    <p:extLst>
      <p:ext uri="{BB962C8B-B14F-4D97-AF65-F5344CB8AC3E}">
        <p14:creationId xmlns:p14="http://schemas.microsoft.com/office/powerpoint/2010/main" val="11365718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4/19/2025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80889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589298" y="897389"/>
            <a:ext cx="6675567" cy="123472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solidFill>
                  <a:schemeClr val="accent1">
                    <a:lumMod val="75000"/>
                  </a:schemeClr>
                </a:solidFill>
              </a:rPr>
              <a:t>Single Image Super Resolution</a:t>
            </a:r>
            <a:endParaRPr b="1" dirty="0">
              <a:solidFill>
                <a:schemeClr val="accent1">
                  <a:lumMod val="75000"/>
                </a:schemeClr>
              </a:solidFill>
            </a:endParaRPr>
          </a:p>
        </p:txBody>
      </p:sp>
      <p:sp>
        <p:nvSpPr>
          <p:cNvPr id="164" name="Google Shape;164;p25"/>
          <p:cNvSpPr txBox="1">
            <a:spLocks noGrp="1"/>
          </p:cNvSpPr>
          <p:nvPr>
            <p:ph type="subTitle" idx="1"/>
          </p:nvPr>
        </p:nvSpPr>
        <p:spPr>
          <a:xfrm>
            <a:off x="788173" y="1514752"/>
            <a:ext cx="5544900" cy="375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dirty="0">
                <a:solidFill>
                  <a:schemeClr val="accent2">
                    <a:lumMod val="75000"/>
                  </a:schemeClr>
                </a:solidFill>
              </a:rPr>
              <a:t>Enhancing Image Quality for Diverse Application</a:t>
            </a:r>
            <a:endParaRPr dirty="0">
              <a:solidFill>
                <a:schemeClr val="accent2">
                  <a:lumMod val="75000"/>
                </a:schemeClr>
              </a:solidFill>
            </a:endParaRPr>
          </a:p>
        </p:txBody>
      </p:sp>
      <p:sp>
        <p:nvSpPr>
          <p:cNvPr id="3" name="TextBox 2">
            <a:extLst>
              <a:ext uri="{FF2B5EF4-FFF2-40B4-BE49-F238E27FC236}">
                <a16:creationId xmlns:a16="http://schemas.microsoft.com/office/drawing/2014/main" id="{E58B948F-C4B5-7252-854A-75C82D00F43F}"/>
              </a:ext>
            </a:extLst>
          </p:cNvPr>
          <p:cNvSpPr txBox="1"/>
          <p:nvPr/>
        </p:nvSpPr>
        <p:spPr>
          <a:xfrm>
            <a:off x="589298" y="2571750"/>
            <a:ext cx="4576194" cy="2025170"/>
          </a:xfrm>
          <a:prstGeom prst="rect">
            <a:avLst/>
          </a:prstGeom>
          <a:noFill/>
        </p:spPr>
        <p:txBody>
          <a:bodyPr wrap="square">
            <a:spAutoFit/>
          </a:bodyPr>
          <a:lstStyle/>
          <a:p>
            <a:pPr marL="285750" lvl="0" indent="-285750" algn="l" rtl="0">
              <a:lnSpc>
                <a:spcPct val="90000"/>
              </a:lnSpc>
              <a:spcBef>
                <a:spcPts val="0"/>
              </a:spcBef>
              <a:spcAft>
                <a:spcPts val="0"/>
              </a:spcAft>
              <a:buFont typeface="Wingdings" panose="05000000000000000000" pitchFamily="2" charset="2"/>
              <a:buChar char="§"/>
            </a:pPr>
            <a:r>
              <a:rPr lang="en-GB" sz="1400" dirty="0">
                <a:solidFill>
                  <a:schemeClr val="tx1"/>
                </a:solidFill>
                <a:latin typeface="+mn-lt"/>
              </a:rPr>
              <a:t>Amit Nareshkumar </a:t>
            </a:r>
            <a:r>
              <a:rPr lang="en-GB" sz="1400" dirty="0" err="1">
                <a:solidFill>
                  <a:schemeClr val="tx1"/>
                </a:solidFill>
                <a:latin typeface="+mn-lt"/>
              </a:rPr>
              <a:t>Bhasita</a:t>
            </a:r>
            <a:r>
              <a:rPr lang="en-GB" sz="1400" dirty="0">
                <a:solidFill>
                  <a:schemeClr val="tx1"/>
                </a:solidFill>
                <a:latin typeface="+mn-lt"/>
              </a:rPr>
              <a:t>(16.6%)</a:t>
            </a:r>
          </a:p>
          <a:p>
            <a:pPr marL="285750" lvl="0" indent="-285750" algn="l" rtl="0">
              <a:lnSpc>
                <a:spcPct val="90000"/>
              </a:lnSpc>
              <a:spcBef>
                <a:spcPts val="1200"/>
              </a:spcBef>
              <a:spcAft>
                <a:spcPts val="0"/>
              </a:spcAft>
              <a:buFont typeface="Wingdings" panose="05000000000000000000" pitchFamily="2" charset="2"/>
              <a:buChar char="§"/>
            </a:pPr>
            <a:r>
              <a:rPr lang="en-GB" sz="1400" dirty="0">
                <a:solidFill>
                  <a:schemeClr val="tx1"/>
                </a:solidFill>
                <a:latin typeface="+mn-lt"/>
              </a:rPr>
              <a:t>Arnika Kaithwas(16.6%)</a:t>
            </a:r>
          </a:p>
          <a:p>
            <a:pPr marL="285750" lvl="0" indent="-285750" algn="l" rtl="0">
              <a:lnSpc>
                <a:spcPct val="90000"/>
              </a:lnSpc>
              <a:spcBef>
                <a:spcPts val="1200"/>
              </a:spcBef>
              <a:spcAft>
                <a:spcPts val="0"/>
              </a:spcAft>
              <a:buFont typeface="Wingdings" panose="05000000000000000000" pitchFamily="2" charset="2"/>
              <a:buChar char="§"/>
            </a:pPr>
            <a:r>
              <a:rPr lang="en-GB" sz="1400" dirty="0">
                <a:solidFill>
                  <a:schemeClr val="tx1"/>
                </a:solidFill>
                <a:latin typeface="+mn-lt"/>
              </a:rPr>
              <a:t>Heet </a:t>
            </a:r>
            <a:r>
              <a:rPr lang="en-GB" sz="1400" dirty="0" err="1">
                <a:solidFill>
                  <a:schemeClr val="tx1"/>
                </a:solidFill>
                <a:latin typeface="+mn-lt"/>
              </a:rPr>
              <a:t>Mayurbhai</a:t>
            </a:r>
            <a:r>
              <a:rPr lang="en-GB" sz="1400" dirty="0">
                <a:solidFill>
                  <a:schemeClr val="tx1"/>
                </a:solidFill>
                <a:latin typeface="+mn-lt"/>
              </a:rPr>
              <a:t> Dave(16.6%)</a:t>
            </a:r>
          </a:p>
          <a:p>
            <a:pPr marL="285750" lvl="0" indent="-285750" algn="l" rtl="0">
              <a:lnSpc>
                <a:spcPct val="90000"/>
              </a:lnSpc>
              <a:spcBef>
                <a:spcPts val="1200"/>
              </a:spcBef>
              <a:spcAft>
                <a:spcPts val="0"/>
              </a:spcAft>
              <a:buFont typeface="Wingdings" panose="05000000000000000000" pitchFamily="2" charset="2"/>
              <a:buChar char="§"/>
            </a:pPr>
            <a:r>
              <a:rPr lang="en-GB" sz="1400" dirty="0">
                <a:solidFill>
                  <a:schemeClr val="tx1"/>
                </a:solidFill>
                <a:latin typeface="+mn-lt"/>
              </a:rPr>
              <a:t>Shubhashish Shukla(16.6%)</a:t>
            </a:r>
          </a:p>
          <a:p>
            <a:pPr marL="285750" lvl="0" indent="-285750" algn="l" rtl="0">
              <a:lnSpc>
                <a:spcPct val="90000"/>
              </a:lnSpc>
              <a:spcBef>
                <a:spcPts val="1200"/>
              </a:spcBef>
              <a:spcAft>
                <a:spcPts val="0"/>
              </a:spcAft>
              <a:buFont typeface="Wingdings" panose="05000000000000000000" pitchFamily="2" charset="2"/>
              <a:buChar char="§"/>
            </a:pPr>
            <a:r>
              <a:rPr lang="en-GB" sz="1400" dirty="0" err="1">
                <a:solidFill>
                  <a:schemeClr val="tx1"/>
                </a:solidFill>
                <a:latin typeface="+mn-lt"/>
              </a:rPr>
              <a:t>Suvam</a:t>
            </a:r>
            <a:r>
              <a:rPr lang="en-GB" sz="1400" dirty="0">
                <a:solidFill>
                  <a:schemeClr val="tx1"/>
                </a:solidFill>
                <a:latin typeface="+mn-lt"/>
              </a:rPr>
              <a:t> </a:t>
            </a:r>
            <a:r>
              <a:rPr lang="en-GB" sz="1400" dirty="0" err="1">
                <a:solidFill>
                  <a:schemeClr val="tx1"/>
                </a:solidFill>
                <a:latin typeface="+mn-lt"/>
              </a:rPr>
              <a:t>Mukhopadhay</a:t>
            </a:r>
            <a:r>
              <a:rPr lang="en-GB" sz="1400" dirty="0">
                <a:solidFill>
                  <a:schemeClr val="tx1"/>
                </a:solidFill>
                <a:latin typeface="+mn-lt"/>
              </a:rPr>
              <a:t>(16.6%)</a:t>
            </a:r>
          </a:p>
          <a:p>
            <a:pPr marL="285750" lvl="0" indent="-285750" algn="l" rtl="0">
              <a:lnSpc>
                <a:spcPct val="90000"/>
              </a:lnSpc>
              <a:spcBef>
                <a:spcPts val="1200"/>
              </a:spcBef>
              <a:spcAft>
                <a:spcPts val="1200"/>
              </a:spcAft>
              <a:buFont typeface="Wingdings" panose="05000000000000000000" pitchFamily="2" charset="2"/>
              <a:buChar char="§"/>
            </a:pPr>
            <a:r>
              <a:rPr lang="en-GB" sz="1400" dirty="0">
                <a:solidFill>
                  <a:schemeClr val="tx1"/>
                </a:solidFill>
                <a:latin typeface="+mn-lt"/>
              </a:rPr>
              <a:t>Yashil Jogi(16.6%)</a:t>
            </a:r>
          </a:p>
        </p:txBody>
      </p:sp>
      <p:sp>
        <p:nvSpPr>
          <p:cNvPr id="10" name="TextBox 9">
            <a:extLst>
              <a:ext uri="{FF2B5EF4-FFF2-40B4-BE49-F238E27FC236}">
                <a16:creationId xmlns:a16="http://schemas.microsoft.com/office/drawing/2014/main" id="{942390E5-AD33-8C00-1D8A-9468E975D16A}"/>
              </a:ext>
            </a:extLst>
          </p:cNvPr>
          <p:cNvSpPr txBox="1"/>
          <p:nvPr/>
        </p:nvSpPr>
        <p:spPr>
          <a:xfrm>
            <a:off x="589298" y="2205574"/>
            <a:ext cx="4576194" cy="338554"/>
          </a:xfrm>
          <a:prstGeom prst="rect">
            <a:avLst/>
          </a:prstGeom>
          <a:noFill/>
        </p:spPr>
        <p:txBody>
          <a:bodyPr wrap="square">
            <a:spAutoFit/>
          </a:bodyPr>
          <a:lstStyle/>
          <a:p>
            <a:r>
              <a:rPr lang="en-GB" sz="1600" b="1" dirty="0">
                <a:solidFill>
                  <a:schemeClr val="accent1">
                    <a:lumMod val="75000"/>
                  </a:schemeClr>
                </a:solidFill>
                <a:latin typeface="+mj-lt"/>
              </a:rPr>
              <a:t>Team Members</a:t>
            </a:r>
            <a:endParaRPr lang="en-IN" sz="1600" b="1" dirty="0">
              <a:solidFill>
                <a:schemeClr val="accent1">
                  <a:lumMod val="75000"/>
                </a:schemeClr>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4F5C7-54E8-D84F-E116-516BEE867D0B}"/>
              </a:ext>
            </a:extLst>
          </p:cNvPr>
          <p:cNvSpPr>
            <a:spLocks noGrp="1"/>
          </p:cNvSpPr>
          <p:nvPr>
            <p:ph idx="1"/>
          </p:nvPr>
        </p:nvSpPr>
        <p:spPr>
          <a:xfrm>
            <a:off x="335561" y="536895"/>
            <a:ext cx="6619942" cy="3994127"/>
          </a:xfrm>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Overview of the </a:t>
            </a:r>
            <a:r>
              <a:rPr kumimoji="0" lang="en-GB" sz="1600" b="1" i="0" u="none" strike="noStrike" kern="1200" cap="none" spc="0" normalizeH="0" baseline="0" noProof="0" dirty="0" err="1">
                <a:ln>
                  <a:noFill/>
                </a:ln>
                <a:solidFill>
                  <a:schemeClr val="accent1">
                    <a:lumMod val="75000"/>
                  </a:schemeClr>
                </a:solidFill>
                <a:effectLst/>
                <a:uLnTx/>
                <a:uFillTx/>
                <a:latin typeface="Trebuchet MS" panose="020B0603020202020204"/>
                <a:ea typeface="+mn-ea"/>
                <a:cs typeface="+mn-cs"/>
              </a:rPr>
              <a:t>SRModel</a:t>
            </a: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 Block</a:t>
            </a:r>
          </a:p>
          <a:p>
            <a:pPr marL="0" marR="0" lvl="0" indent="0" algn="l" defTabSz="457200" rtl="0" eaLnBrk="1" fontAlgn="auto" latinLnBrk="0" hangingPunct="1">
              <a:lnSpc>
                <a:spcPct val="100000"/>
              </a:lnSpc>
              <a:spcBef>
                <a:spcPts val="0"/>
              </a:spcBef>
              <a:spcAft>
                <a:spcPts val="0"/>
              </a:spcAft>
              <a:buClrTx/>
              <a:buSzTx/>
              <a:buNone/>
              <a:tabLst/>
              <a:defRPr/>
            </a:pPr>
            <a:endParaRPr kumimoji="0" lang="en-GB" sz="8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endParaRPr>
          </a:p>
          <a:p>
            <a:pPr marL="585788" lvl="1" indent="-285750"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Clean up the noise (residual blocks)</a:t>
            </a:r>
          </a:p>
          <a:p>
            <a:pPr marL="585788" lvl="1" indent="-285750"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Focus on the important features (attention)</a:t>
            </a:r>
          </a:p>
          <a:p>
            <a:pPr marL="585788" lvl="1" indent="-285750"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Deepen understanding of textures (RRDB)</a:t>
            </a:r>
          </a:p>
          <a:p>
            <a:pPr marL="585788" lvl="1" indent="-285750"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Reason globally across the whole image (transformer)</a:t>
            </a:r>
          </a:p>
          <a:p>
            <a:pPr marL="585788" lvl="1" indent="-285750"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Finally upscale &amp; reconstruct the image (pixel shuffle)</a:t>
            </a:r>
          </a:p>
          <a:p>
            <a:pPr marL="300038" lvl="1" indent="0" defTabSz="457200">
              <a:spcBef>
                <a:spcPts val="0"/>
              </a:spcBef>
              <a:buClrTx/>
              <a:buSzTx/>
              <a:buNone/>
              <a:defRPr/>
            </a:pPr>
            <a:endParaRPr lang="en-GB" sz="1400" noProof="0" dirty="0">
              <a:solidFill>
                <a:prstClr val="black"/>
              </a:solidFill>
              <a:latin typeface="Trebuchet MS" panose="020B0603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dirty="0">
                <a:ln>
                  <a:noFill/>
                </a:ln>
                <a:solidFill>
                  <a:schemeClr val="accent1">
                    <a:lumMod val="75000"/>
                  </a:schemeClr>
                </a:solidFill>
                <a:effectLst/>
                <a:uLnTx/>
                <a:uFillTx/>
                <a:latin typeface="Trebuchet MS" panose="020B0603020202020204"/>
                <a:ea typeface="+mn-ea"/>
                <a:cs typeface="+mn-cs"/>
              </a:rPr>
              <a:t>2.</a:t>
            </a:r>
            <a:r>
              <a:rPr lang="en-GB" sz="1600" b="1" dirty="0">
                <a:solidFill>
                  <a:schemeClr val="accent1">
                    <a:lumMod val="75000"/>
                  </a:schemeClr>
                </a:solidFill>
                <a:latin typeface="Trebuchet MS" panose="020B0603020202020204"/>
              </a:rPr>
              <a:t> </a:t>
            </a: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local detail recovery with global context awareness</a:t>
            </a:r>
          </a:p>
          <a:p>
            <a:pPr lvl="1" defTabSz="457200">
              <a:spcBef>
                <a:spcPts val="0"/>
              </a:spcBef>
              <a:buClrTx/>
              <a:buSzTx/>
              <a:buFont typeface="Wingdings" panose="05000000000000000000" pitchFamily="2" charset="2"/>
              <a:buChar char="§"/>
              <a:defRPr/>
            </a:pPr>
            <a:r>
              <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rPr>
              <a:t>The sequence is based on progressive refinement: </a:t>
            </a:r>
            <a:r>
              <a:rPr kumimoji="0" lang="en-GB" sz="1400" b="1" i="0" u="none" strike="noStrike" kern="1200" cap="none" spc="0" normalizeH="0" baseline="0" noProof="0" dirty="0">
                <a:ln>
                  <a:noFill/>
                </a:ln>
                <a:solidFill>
                  <a:prstClr val="black"/>
                </a:solidFill>
                <a:effectLst/>
                <a:uLnTx/>
                <a:uFillTx/>
                <a:latin typeface="Trebuchet MS" panose="020B0603020202020204"/>
                <a:ea typeface="+mn-ea"/>
                <a:cs typeface="+mn-cs"/>
              </a:rPr>
              <a:t>learn → focus → deepen → reason → reconstruct</a:t>
            </a:r>
          </a:p>
          <a:p>
            <a:pPr marL="342900" lvl="1" indent="0" defTabSz="457200">
              <a:spcBef>
                <a:spcPts val="0"/>
              </a:spcBef>
              <a:buClrTx/>
              <a:buSzTx/>
              <a:buNone/>
              <a:defRPr/>
            </a:pPr>
            <a:endParaRPr kumimoji="0" lang="en-GB" sz="14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None/>
              <a:tabLst/>
              <a:defRPr/>
            </a:pP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3. Attention before RRDB:</a:t>
            </a:r>
            <a:r>
              <a:rPr kumimoji="0" lang="en-GB" sz="1600" b="0"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 </a:t>
            </a:r>
            <a:r>
              <a:rPr kumimoji="0" lang="en-GB" sz="1600" b="0" i="0" u="none" strike="noStrike" kern="1200" cap="none" spc="0" normalizeH="0" baseline="0" noProof="0" dirty="0">
                <a:ln>
                  <a:noFill/>
                </a:ln>
                <a:solidFill>
                  <a:prstClr val="black"/>
                </a:solidFill>
                <a:effectLst/>
                <a:uLnTx/>
                <a:uFillTx/>
                <a:latin typeface="Trebuchet MS" panose="020B0603020202020204"/>
                <a:ea typeface="+mn-ea"/>
                <a:cs typeface="+mn-cs"/>
              </a:rPr>
              <a:t>Helps RRDB focus on the right features   early</a:t>
            </a:r>
          </a:p>
          <a:p>
            <a:pPr marL="0" marR="0" lvl="0" indent="0" algn="l" defTabSz="457200" rtl="0" eaLnBrk="1" fontAlgn="auto" latinLnBrk="0" hangingPunct="1">
              <a:lnSpc>
                <a:spcPct val="100000"/>
              </a:lnSpc>
              <a:spcBef>
                <a:spcPts val="0"/>
              </a:spcBef>
              <a:spcAft>
                <a:spcPts val="0"/>
              </a:spcAft>
              <a:buClrTx/>
              <a:buSzTx/>
              <a:buNone/>
              <a:tabLst/>
              <a:defRPr/>
            </a:pP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4. Transformer at the end:</a:t>
            </a:r>
            <a:r>
              <a:rPr kumimoji="0" lang="en-GB" sz="1600" b="0"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 </a:t>
            </a:r>
            <a:r>
              <a:rPr kumimoji="0" lang="en-GB" sz="1600" b="0" i="0" u="none" strike="noStrike" kern="1200" cap="none" spc="0" normalizeH="0" baseline="0" noProof="0" dirty="0">
                <a:ln>
                  <a:noFill/>
                </a:ln>
                <a:solidFill>
                  <a:prstClr val="black"/>
                </a:solidFill>
                <a:effectLst/>
                <a:uLnTx/>
                <a:uFillTx/>
                <a:latin typeface="Trebuchet MS" panose="020B0603020202020204"/>
                <a:ea typeface="+mn-ea"/>
                <a:cs typeface="+mn-cs"/>
              </a:rPr>
              <a:t>Global reasoning is </a:t>
            </a:r>
            <a:r>
              <a:rPr kumimoji="0" lang="en-GB" sz="1600" i="0" u="none" strike="noStrike" kern="1200" cap="none" spc="0" normalizeH="0" baseline="0" noProof="0" dirty="0">
                <a:ln>
                  <a:noFill/>
                </a:ln>
                <a:solidFill>
                  <a:prstClr val="black"/>
                </a:solidFill>
                <a:effectLst/>
                <a:uLnTx/>
                <a:uFillTx/>
                <a:latin typeface="Trebuchet MS" panose="020B0603020202020204"/>
                <a:ea typeface="+mn-ea"/>
                <a:cs typeface="+mn-cs"/>
              </a:rPr>
              <a:t>most effective after local fixes are done</a:t>
            </a:r>
          </a:p>
          <a:p>
            <a:pPr marL="0" marR="0" lvl="0" indent="0" algn="l" defTabSz="457200" rtl="0" eaLnBrk="1" fontAlgn="auto" latinLnBrk="0" hangingPunct="1">
              <a:lnSpc>
                <a:spcPct val="100000"/>
              </a:lnSpc>
              <a:spcBef>
                <a:spcPts val="0"/>
              </a:spcBef>
              <a:spcAft>
                <a:spcPts val="0"/>
              </a:spcAft>
              <a:buClrTx/>
              <a:buSzTx/>
              <a:buNone/>
              <a:tabLst/>
              <a:defRPr/>
            </a:pP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5. No </a:t>
            </a:r>
            <a:r>
              <a:rPr kumimoji="0" lang="en-GB" sz="1600" b="1" i="0" u="none" strike="noStrike" kern="1200" cap="none" spc="0" normalizeH="0" baseline="0" noProof="0" dirty="0" err="1">
                <a:ln>
                  <a:noFill/>
                </a:ln>
                <a:solidFill>
                  <a:schemeClr val="accent1">
                    <a:lumMod val="75000"/>
                  </a:schemeClr>
                </a:solidFill>
                <a:effectLst/>
                <a:uLnTx/>
                <a:uFillTx/>
                <a:latin typeface="Trebuchet MS" panose="020B0603020202020204"/>
                <a:ea typeface="+mn-ea"/>
                <a:cs typeface="+mn-cs"/>
              </a:rPr>
              <a:t>BatchNorm</a:t>
            </a:r>
            <a:r>
              <a:rPr kumimoji="0" lang="en-GB" sz="160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 used:</a:t>
            </a:r>
            <a:r>
              <a:rPr kumimoji="0" lang="en-GB" sz="1600" b="0"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rPr>
              <a:t> </a:t>
            </a:r>
            <a:r>
              <a:rPr kumimoji="0" lang="en-GB" sz="1600" b="0" i="0" u="none" strike="noStrike" kern="1200" cap="none" spc="0" normalizeH="0" baseline="0" noProof="0" dirty="0">
                <a:ln>
                  <a:noFill/>
                </a:ln>
                <a:solidFill>
                  <a:prstClr val="black"/>
                </a:solidFill>
                <a:effectLst/>
                <a:uLnTx/>
                <a:uFillTx/>
                <a:latin typeface="Trebuchet MS" panose="020B0603020202020204"/>
                <a:ea typeface="+mn-ea"/>
                <a:cs typeface="+mn-cs"/>
              </a:rPr>
              <a:t>As shown in SOTA papers (EDSR, RCAN), </a:t>
            </a:r>
            <a:r>
              <a:rPr kumimoji="0" lang="en-GB" sz="1600" b="0" i="0" u="none" strike="noStrike" kern="1200" cap="none" spc="0" normalizeH="0" baseline="0" noProof="0" dirty="0" err="1">
                <a:ln>
                  <a:noFill/>
                </a:ln>
                <a:solidFill>
                  <a:prstClr val="black"/>
                </a:solidFill>
                <a:effectLst/>
                <a:uLnTx/>
                <a:uFillTx/>
                <a:latin typeface="Trebuchet MS" panose="020B0603020202020204"/>
                <a:ea typeface="+mn-ea"/>
                <a:cs typeface="+mn-cs"/>
              </a:rPr>
              <a:t>BatchNorm</a:t>
            </a:r>
            <a:r>
              <a:rPr kumimoji="0" lang="en-GB" sz="1600" b="0" i="0" u="none" strike="noStrike" kern="1200" cap="none" spc="0" normalizeH="0" baseline="0" noProof="0" dirty="0">
                <a:ln>
                  <a:noFill/>
                </a:ln>
                <a:solidFill>
                  <a:prstClr val="black"/>
                </a:solidFill>
                <a:effectLst/>
                <a:uLnTx/>
                <a:uFillTx/>
                <a:latin typeface="Trebuchet MS" panose="020B0603020202020204"/>
                <a:ea typeface="+mn-ea"/>
                <a:cs typeface="+mn-cs"/>
              </a:rPr>
              <a:t> can blur fine edges</a:t>
            </a:r>
          </a:p>
          <a:p>
            <a:pPr marL="42862" indent="0" defTabSz="457200">
              <a:spcBef>
                <a:spcPts val="0"/>
              </a:spcBef>
              <a:buClrTx/>
              <a:buSzTx/>
              <a:buNone/>
              <a:defRPr/>
            </a:pPr>
            <a:endParaRPr kumimoji="0" lang="en-GB" sz="155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585788" lvl="1" indent="-285750" defTabSz="457200">
              <a:spcBef>
                <a:spcPts val="0"/>
              </a:spcBef>
              <a:buClrTx/>
              <a:buSzTx/>
              <a:buFont typeface="Wingdings" panose="05000000000000000000" pitchFamily="2" charset="2"/>
              <a:buChar char="§"/>
              <a:defRPr/>
            </a:pPr>
            <a:endParaRPr kumimoji="0" lang="en-GB" sz="1450" b="1" i="0" u="none" strike="noStrike" kern="1200" cap="none" spc="0" normalizeH="0" baseline="0" noProof="0" dirty="0">
              <a:ln>
                <a:noFill/>
              </a:ln>
              <a:solidFill>
                <a:schemeClr val="accent1">
                  <a:lumMod val="75000"/>
                </a:schemeClr>
              </a:solidFill>
              <a:effectLst/>
              <a:uLnTx/>
              <a:uFillTx/>
              <a:latin typeface="Trebuchet MS" panose="020B0603020202020204"/>
              <a:ea typeface="+mn-ea"/>
              <a:cs typeface="+mn-cs"/>
            </a:endParaRPr>
          </a:p>
          <a:p>
            <a:pPr marL="0" indent="0" defTabSz="457200">
              <a:spcBef>
                <a:spcPts val="0"/>
              </a:spcBef>
              <a:buClrTx/>
              <a:buSzTx/>
              <a:buNone/>
              <a:defRPr/>
            </a:pPr>
            <a:endParaRPr kumimoji="0" lang="en-GB" sz="155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300038" lvl="1" indent="0" defTabSz="457200">
              <a:spcBef>
                <a:spcPts val="0"/>
              </a:spcBef>
              <a:buClrTx/>
              <a:buSzTx/>
              <a:buNone/>
              <a:defRPr/>
            </a:pPr>
            <a:endParaRPr kumimoji="0" lang="en-GB" sz="125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None/>
              <a:tabLst/>
              <a:defRPr/>
            </a:pPr>
            <a:endPar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endParaRPr lang="en-GB" sz="1400" dirty="0">
              <a:solidFill>
                <a:prstClr val="black"/>
              </a:solidFill>
              <a:latin typeface="Trebuchet MS" panose="020B0603020202020204"/>
            </a:endParaRPr>
          </a:p>
          <a:p>
            <a:pPr marL="0" marR="0" lvl="0" indent="0" algn="l" defTabSz="457200" rtl="0" eaLnBrk="1" fontAlgn="auto" latinLnBrk="0" hangingPunct="1">
              <a:lnSpc>
                <a:spcPct val="100000"/>
              </a:lnSpc>
              <a:spcBef>
                <a:spcPts val="0"/>
              </a:spcBef>
              <a:spcAft>
                <a:spcPts val="0"/>
              </a:spcAft>
              <a:buClrTx/>
              <a:buSzTx/>
              <a:buNone/>
              <a:tabLst/>
              <a:defRPr/>
            </a:pPr>
            <a:endPar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indent="0">
              <a:buNone/>
            </a:pPr>
            <a:endParaRPr lang="en-IN" dirty="0"/>
          </a:p>
        </p:txBody>
      </p:sp>
    </p:spTree>
    <p:extLst>
      <p:ext uri="{BB962C8B-B14F-4D97-AF65-F5344CB8AC3E}">
        <p14:creationId xmlns:p14="http://schemas.microsoft.com/office/powerpoint/2010/main" val="319650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66AA2-D04B-23E5-A493-B4D71FD11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805CE-7C6D-0366-E6DD-17814E34A979}"/>
              </a:ext>
            </a:extLst>
          </p:cNvPr>
          <p:cNvSpPr>
            <a:spLocks noGrp="1"/>
          </p:cNvSpPr>
          <p:nvPr>
            <p:ph type="title"/>
          </p:nvPr>
        </p:nvSpPr>
        <p:spPr/>
        <p:txBody>
          <a:bodyPr/>
          <a:lstStyle/>
          <a:p>
            <a:endParaRPr lang="en-IN"/>
          </a:p>
        </p:txBody>
      </p:sp>
      <p:graphicFrame>
        <p:nvGraphicFramePr>
          <p:cNvPr id="7" name="Content Placeholder 6">
            <a:extLst>
              <a:ext uri="{FF2B5EF4-FFF2-40B4-BE49-F238E27FC236}">
                <a16:creationId xmlns:a16="http://schemas.microsoft.com/office/drawing/2014/main" id="{2AE74958-1A60-6852-827F-F47574E2A1D0}"/>
              </a:ext>
            </a:extLst>
          </p:cNvPr>
          <p:cNvGraphicFramePr>
            <a:graphicFrameLocks noGrp="1"/>
          </p:cNvGraphicFramePr>
          <p:nvPr>
            <p:ph idx="1"/>
            <p:extLst>
              <p:ext uri="{D42A27DB-BD31-4B8C-83A1-F6EECF244321}">
                <p14:modId xmlns:p14="http://schemas.microsoft.com/office/powerpoint/2010/main" val="1260700266"/>
              </p:ext>
            </p:extLst>
          </p:nvPr>
        </p:nvGraphicFramePr>
        <p:xfrm>
          <a:off x="0" y="0"/>
          <a:ext cx="9143997" cy="5143501"/>
        </p:xfrm>
        <a:graphic>
          <a:graphicData uri="http://schemas.openxmlformats.org/drawingml/2006/table">
            <a:tbl>
              <a:tblPr>
                <a:tableStyleId>{3C2FFA5D-87B4-456A-9821-1D502468CF0F}</a:tableStyleId>
              </a:tblPr>
              <a:tblGrid>
                <a:gridCol w="3047999">
                  <a:extLst>
                    <a:ext uri="{9D8B030D-6E8A-4147-A177-3AD203B41FA5}">
                      <a16:colId xmlns:a16="http://schemas.microsoft.com/office/drawing/2014/main" val="1183483251"/>
                    </a:ext>
                  </a:extLst>
                </a:gridCol>
                <a:gridCol w="3047999">
                  <a:extLst>
                    <a:ext uri="{9D8B030D-6E8A-4147-A177-3AD203B41FA5}">
                      <a16:colId xmlns:a16="http://schemas.microsoft.com/office/drawing/2014/main" val="515561333"/>
                    </a:ext>
                  </a:extLst>
                </a:gridCol>
                <a:gridCol w="3047999">
                  <a:extLst>
                    <a:ext uri="{9D8B030D-6E8A-4147-A177-3AD203B41FA5}">
                      <a16:colId xmlns:a16="http://schemas.microsoft.com/office/drawing/2014/main" val="2060066165"/>
                    </a:ext>
                  </a:extLst>
                </a:gridCol>
              </a:tblGrid>
              <a:tr h="288032">
                <a:tc>
                  <a:txBody>
                    <a:bodyPr/>
                    <a:lstStyle/>
                    <a:p>
                      <a:pPr algn="ctr"/>
                      <a:r>
                        <a:rPr lang="en-GB" sz="1400" b="1" dirty="0">
                          <a:solidFill>
                            <a:schemeClr val="accent2">
                              <a:lumMod val="75000"/>
                            </a:schemeClr>
                          </a:solidFill>
                        </a:rPr>
                        <a:t>Sequence Stage</a:t>
                      </a:r>
                    </a:p>
                  </a:txBody>
                  <a:tcPr marL="38814" marR="38814" marT="19407" marB="19407" anchor="ctr"/>
                </a:tc>
                <a:tc>
                  <a:txBody>
                    <a:bodyPr/>
                    <a:lstStyle/>
                    <a:p>
                      <a:pPr algn="ctr"/>
                      <a:r>
                        <a:rPr lang="en-GB" sz="1400" b="1" dirty="0">
                          <a:solidFill>
                            <a:schemeClr val="accent2">
                              <a:lumMod val="75000"/>
                            </a:schemeClr>
                          </a:solidFill>
                        </a:rPr>
                        <a:t>Block Used</a:t>
                      </a:r>
                    </a:p>
                  </a:txBody>
                  <a:tcPr marL="38814" marR="38814" marT="19407" marB="19407" anchor="ctr"/>
                </a:tc>
                <a:tc>
                  <a:txBody>
                    <a:bodyPr/>
                    <a:lstStyle/>
                    <a:p>
                      <a:pPr algn="ctr"/>
                      <a:r>
                        <a:rPr lang="en-GB" sz="1400" b="1" dirty="0">
                          <a:solidFill>
                            <a:schemeClr val="accent2">
                              <a:lumMod val="75000"/>
                            </a:schemeClr>
                          </a:solidFill>
                        </a:rPr>
                        <a:t>Justification</a:t>
                      </a:r>
                    </a:p>
                  </a:txBody>
                  <a:tcPr marL="38814" marR="38814" marT="19407" marB="19407" anchor="ctr"/>
                </a:tc>
                <a:extLst>
                  <a:ext uri="{0D108BD9-81ED-4DB2-BD59-A6C34878D82A}">
                    <a16:rowId xmlns:a16="http://schemas.microsoft.com/office/drawing/2014/main" val="1528015328"/>
                  </a:ext>
                </a:extLst>
              </a:tr>
              <a:tr h="670987">
                <a:tc>
                  <a:txBody>
                    <a:bodyPr/>
                    <a:lstStyle/>
                    <a:p>
                      <a:pPr algn="ctr"/>
                      <a:r>
                        <a:rPr lang="en-GB" sz="1200" b="1" dirty="0"/>
                        <a:t>1. Feature Extraction</a:t>
                      </a:r>
                      <a:endParaRPr lang="en-GB" sz="1200" dirty="0"/>
                    </a:p>
                  </a:txBody>
                  <a:tcPr marL="38814" marR="38814" marT="19407" marB="19407" anchor="ctr"/>
                </a:tc>
                <a:tc>
                  <a:txBody>
                    <a:bodyPr/>
                    <a:lstStyle/>
                    <a:p>
                      <a:pPr algn="ctr"/>
                      <a:r>
                        <a:rPr lang="en-GB" sz="1200" dirty="0"/>
                        <a:t>Conv2d + Residual ×4</a:t>
                      </a:r>
                    </a:p>
                  </a:txBody>
                  <a:tcPr marL="38814" marR="38814" marT="19407" marB="19407" anchor="ctr"/>
                </a:tc>
                <a:tc>
                  <a:txBody>
                    <a:bodyPr/>
                    <a:lstStyle/>
                    <a:p>
                      <a:r>
                        <a:rPr lang="en-GB" sz="1200" dirty="0"/>
                        <a:t>Basic edge, texture, and local pattern learning — prepares foundational low-level features</a:t>
                      </a:r>
                    </a:p>
                  </a:txBody>
                  <a:tcPr marL="38814" marR="38814" marT="19407" marB="19407" anchor="ctr"/>
                </a:tc>
                <a:extLst>
                  <a:ext uri="{0D108BD9-81ED-4DB2-BD59-A6C34878D82A}">
                    <a16:rowId xmlns:a16="http://schemas.microsoft.com/office/drawing/2014/main" val="498226660"/>
                  </a:ext>
                </a:extLst>
              </a:tr>
              <a:tr h="929096">
                <a:tc>
                  <a:txBody>
                    <a:bodyPr/>
                    <a:lstStyle/>
                    <a:p>
                      <a:pPr algn="ctr"/>
                      <a:r>
                        <a:rPr lang="en-GB" sz="1200" b="1"/>
                        <a:t>2. Channel Attention</a:t>
                      </a:r>
                      <a:endParaRPr lang="en-GB" sz="1200"/>
                    </a:p>
                  </a:txBody>
                  <a:tcPr marL="38814" marR="38814" marT="19407" marB="19407" anchor="ctr"/>
                </a:tc>
                <a:tc>
                  <a:txBody>
                    <a:bodyPr/>
                    <a:lstStyle/>
                    <a:p>
                      <a:pPr algn="ctr"/>
                      <a:r>
                        <a:rPr lang="en-GB" sz="1200" dirty="0" err="1"/>
                        <a:t>SEBlock</a:t>
                      </a:r>
                      <a:endParaRPr lang="en-GB" sz="1200" dirty="0"/>
                    </a:p>
                  </a:txBody>
                  <a:tcPr marL="38814" marR="38814" marT="19407" marB="19407" anchor="ctr"/>
                </a:tc>
                <a:tc>
                  <a:txBody>
                    <a:bodyPr/>
                    <a:lstStyle/>
                    <a:p>
                      <a:r>
                        <a:rPr lang="en-GB" sz="1200" dirty="0"/>
                        <a:t>Learns which </a:t>
                      </a:r>
                      <a:r>
                        <a:rPr lang="en-GB" sz="1200" b="1" dirty="0"/>
                        <a:t>feature channels</a:t>
                      </a:r>
                      <a:r>
                        <a:rPr lang="en-GB" sz="1200" dirty="0"/>
                        <a:t> (e.g., textures, </a:t>
                      </a:r>
                      <a:r>
                        <a:rPr lang="en-GB" sz="1200" dirty="0" err="1"/>
                        <a:t>colors</a:t>
                      </a:r>
                      <a:r>
                        <a:rPr lang="en-GB" sz="1200" dirty="0"/>
                        <a:t>, contours) are important — improves representation without spatial overhead</a:t>
                      </a:r>
                    </a:p>
                  </a:txBody>
                  <a:tcPr marL="38814" marR="38814" marT="19407" marB="19407" anchor="ctr"/>
                </a:tc>
                <a:extLst>
                  <a:ext uri="{0D108BD9-81ED-4DB2-BD59-A6C34878D82A}">
                    <a16:rowId xmlns:a16="http://schemas.microsoft.com/office/drawing/2014/main" val="1073319153"/>
                  </a:ext>
                </a:extLst>
              </a:tr>
              <a:tr h="670987">
                <a:tc>
                  <a:txBody>
                    <a:bodyPr/>
                    <a:lstStyle/>
                    <a:p>
                      <a:pPr algn="ctr"/>
                      <a:r>
                        <a:rPr lang="en-GB" sz="1200" b="1" dirty="0"/>
                        <a:t>3. Spatial Attention</a:t>
                      </a:r>
                      <a:endParaRPr lang="en-GB" sz="1200" dirty="0"/>
                    </a:p>
                  </a:txBody>
                  <a:tcPr marL="38814" marR="38814" marT="19407" marB="19407" anchor="ctr"/>
                </a:tc>
                <a:tc>
                  <a:txBody>
                    <a:bodyPr/>
                    <a:lstStyle/>
                    <a:p>
                      <a:pPr algn="ctr"/>
                      <a:r>
                        <a:rPr lang="en-GB" sz="1200" dirty="0" err="1"/>
                        <a:t>SpatialAttention</a:t>
                      </a:r>
                      <a:endParaRPr lang="en-GB" sz="1200" dirty="0"/>
                    </a:p>
                  </a:txBody>
                  <a:tcPr marL="38814" marR="38814" marT="19407" marB="19407" anchor="ctr"/>
                </a:tc>
                <a:tc>
                  <a:txBody>
                    <a:bodyPr/>
                    <a:lstStyle/>
                    <a:p>
                      <a:r>
                        <a:rPr lang="en-GB" sz="1200" dirty="0"/>
                        <a:t>Refines the focus to </a:t>
                      </a:r>
                      <a:r>
                        <a:rPr lang="en-GB" sz="1200" b="1" dirty="0"/>
                        <a:t>important regions in the image</a:t>
                      </a:r>
                      <a:r>
                        <a:rPr lang="en-GB" sz="1200" dirty="0"/>
                        <a:t> (e.g., eyes, edges, object boundaries)</a:t>
                      </a:r>
                    </a:p>
                  </a:txBody>
                  <a:tcPr marL="38814" marR="38814" marT="19407" marB="19407" anchor="ctr"/>
                </a:tc>
                <a:extLst>
                  <a:ext uri="{0D108BD9-81ED-4DB2-BD59-A6C34878D82A}">
                    <a16:rowId xmlns:a16="http://schemas.microsoft.com/office/drawing/2014/main" val="3212814492"/>
                  </a:ext>
                </a:extLst>
              </a:tr>
              <a:tr h="879873">
                <a:tc>
                  <a:txBody>
                    <a:bodyPr/>
                    <a:lstStyle/>
                    <a:p>
                      <a:pPr algn="ctr"/>
                      <a:r>
                        <a:rPr lang="en-GB" sz="1200" b="1"/>
                        <a:t>4. Deep Feature Enhancement</a:t>
                      </a:r>
                      <a:endParaRPr lang="en-GB" sz="1200"/>
                    </a:p>
                  </a:txBody>
                  <a:tcPr marL="38814" marR="38814" marT="19407" marB="19407" anchor="ctr"/>
                </a:tc>
                <a:tc>
                  <a:txBody>
                    <a:bodyPr/>
                    <a:lstStyle/>
                    <a:p>
                      <a:pPr algn="ctr"/>
                      <a:r>
                        <a:rPr lang="en-GB" sz="1200" dirty="0" err="1"/>
                        <a:t>RRDBBlock</a:t>
                      </a:r>
                      <a:endParaRPr lang="en-GB" sz="1200" dirty="0"/>
                    </a:p>
                  </a:txBody>
                  <a:tcPr marL="38814" marR="38814" marT="19407" marB="19407" anchor="ctr"/>
                </a:tc>
                <a:tc>
                  <a:txBody>
                    <a:bodyPr/>
                    <a:lstStyle/>
                    <a:p>
                      <a:r>
                        <a:rPr lang="en-GB" sz="1200" dirty="0"/>
                        <a:t>Captures complex feature interactions via residual-dense pathways — brings robustness from ESRGAN-style depth</a:t>
                      </a:r>
                    </a:p>
                  </a:txBody>
                  <a:tcPr marL="38814" marR="38814" marT="19407" marB="19407" anchor="ctr"/>
                </a:tc>
                <a:extLst>
                  <a:ext uri="{0D108BD9-81ED-4DB2-BD59-A6C34878D82A}">
                    <a16:rowId xmlns:a16="http://schemas.microsoft.com/office/drawing/2014/main" val="953034909"/>
                  </a:ext>
                </a:extLst>
              </a:tr>
              <a:tr h="929096">
                <a:tc>
                  <a:txBody>
                    <a:bodyPr/>
                    <a:lstStyle/>
                    <a:p>
                      <a:pPr algn="ctr"/>
                      <a:r>
                        <a:rPr lang="en-GB" sz="1200" b="1"/>
                        <a:t>5. Global Reasoning</a:t>
                      </a:r>
                      <a:endParaRPr lang="en-GB" sz="1200"/>
                    </a:p>
                  </a:txBody>
                  <a:tcPr marL="38814" marR="38814" marT="19407" marB="19407" anchor="ctr"/>
                </a:tc>
                <a:tc>
                  <a:txBody>
                    <a:bodyPr/>
                    <a:lstStyle/>
                    <a:p>
                      <a:pPr algn="ctr"/>
                      <a:r>
                        <a:rPr lang="en-GB" sz="1200" dirty="0" err="1"/>
                        <a:t>TransformerBlock</a:t>
                      </a:r>
                      <a:endParaRPr lang="en-GB" sz="1200" dirty="0"/>
                    </a:p>
                  </a:txBody>
                  <a:tcPr marL="38814" marR="38814" marT="19407" marB="19407" anchor="ctr"/>
                </a:tc>
                <a:tc>
                  <a:txBody>
                    <a:bodyPr/>
                    <a:lstStyle/>
                    <a:p>
                      <a:r>
                        <a:rPr lang="en-GB" sz="1200" dirty="0"/>
                        <a:t>Models </a:t>
                      </a:r>
                      <a:r>
                        <a:rPr lang="en-GB" sz="1200" b="1" dirty="0"/>
                        <a:t>long-range dependencies</a:t>
                      </a:r>
                      <a:r>
                        <a:rPr lang="en-GB" sz="1200" dirty="0"/>
                        <a:t> (e.g., context between far parts of the image) — boosts coherence and high-frequency detail recovery</a:t>
                      </a:r>
                    </a:p>
                  </a:txBody>
                  <a:tcPr marL="38814" marR="38814" marT="19407" marB="19407" anchor="ctr"/>
                </a:tc>
                <a:extLst>
                  <a:ext uri="{0D108BD9-81ED-4DB2-BD59-A6C34878D82A}">
                    <a16:rowId xmlns:a16="http://schemas.microsoft.com/office/drawing/2014/main" val="4159322885"/>
                  </a:ext>
                </a:extLst>
              </a:tr>
              <a:tr h="775430">
                <a:tc>
                  <a:txBody>
                    <a:bodyPr/>
                    <a:lstStyle/>
                    <a:p>
                      <a:pPr algn="ctr"/>
                      <a:r>
                        <a:rPr lang="en-GB" sz="1400" b="1" dirty="0"/>
                        <a:t>6. </a:t>
                      </a:r>
                      <a:r>
                        <a:rPr lang="en-GB" sz="1400" b="1" dirty="0" err="1"/>
                        <a:t>Upsampling</a:t>
                      </a:r>
                      <a:endParaRPr lang="en-GB" sz="1400" dirty="0"/>
                    </a:p>
                  </a:txBody>
                  <a:tcPr marL="38814" marR="38814" marT="19407" marB="19407" anchor="ctr"/>
                </a:tc>
                <a:tc>
                  <a:txBody>
                    <a:bodyPr/>
                    <a:lstStyle/>
                    <a:p>
                      <a:pPr algn="ctr"/>
                      <a:r>
                        <a:rPr lang="en-GB" sz="1400" dirty="0" err="1"/>
                        <a:t>PixelShuffle</a:t>
                      </a:r>
                      <a:r>
                        <a:rPr lang="en-GB" sz="1400" dirty="0"/>
                        <a:t> + Conv</a:t>
                      </a:r>
                    </a:p>
                  </a:txBody>
                  <a:tcPr marL="38814" marR="38814" marT="19407" marB="19407" anchor="ctr"/>
                </a:tc>
                <a:tc>
                  <a:txBody>
                    <a:bodyPr/>
                    <a:lstStyle/>
                    <a:p>
                      <a:r>
                        <a:rPr lang="en-GB" sz="1200" dirty="0"/>
                        <a:t>Converts rich feature map into final super-resolved image using 4× scaling</a:t>
                      </a:r>
                    </a:p>
                  </a:txBody>
                  <a:tcPr marL="38814" marR="38814" marT="19407" marB="19407" anchor="ctr"/>
                </a:tc>
                <a:extLst>
                  <a:ext uri="{0D108BD9-81ED-4DB2-BD59-A6C34878D82A}">
                    <a16:rowId xmlns:a16="http://schemas.microsoft.com/office/drawing/2014/main" val="420228915"/>
                  </a:ext>
                </a:extLst>
              </a:tr>
            </a:tbl>
          </a:graphicData>
        </a:graphic>
      </p:graphicFrame>
    </p:spTree>
    <p:extLst>
      <p:ext uri="{BB962C8B-B14F-4D97-AF65-F5344CB8AC3E}">
        <p14:creationId xmlns:p14="http://schemas.microsoft.com/office/powerpoint/2010/main" val="359055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40741A1-A303-7034-2FC9-F47757FFDEF8}"/>
              </a:ext>
            </a:extLst>
          </p:cNvPr>
          <p:cNvGraphicFramePr>
            <a:graphicFrameLocks noGrp="1"/>
          </p:cNvGraphicFramePr>
          <p:nvPr>
            <p:extLst>
              <p:ext uri="{D42A27DB-BD31-4B8C-83A1-F6EECF244321}">
                <p14:modId xmlns:p14="http://schemas.microsoft.com/office/powerpoint/2010/main" val="1058971537"/>
              </p:ext>
            </p:extLst>
          </p:nvPr>
        </p:nvGraphicFramePr>
        <p:xfrm>
          <a:off x="323443" y="614147"/>
          <a:ext cx="6706533" cy="3467589"/>
        </p:xfrm>
        <a:graphic>
          <a:graphicData uri="http://schemas.openxmlformats.org/drawingml/2006/table">
            <a:tbl>
              <a:tblPr>
                <a:tableStyleId>{284E427A-3D55-4303-BF80-6455036E1DE7}</a:tableStyleId>
              </a:tblPr>
              <a:tblGrid>
                <a:gridCol w="2235511">
                  <a:extLst>
                    <a:ext uri="{9D8B030D-6E8A-4147-A177-3AD203B41FA5}">
                      <a16:colId xmlns:a16="http://schemas.microsoft.com/office/drawing/2014/main" val="2637221497"/>
                    </a:ext>
                  </a:extLst>
                </a:gridCol>
                <a:gridCol w="2235511">
                  <a:extLst>
                    <a:ext uri="{9D8B030D-6E8A-4147-A177-3AD203B41FA5}">
                      <a16:colId xmlns:a16="http://schemas.microsoft.com/office/drawing/2014/main" val="1492882334"/>
                    </a:ext>
                  </a:extLst>
                </a:gridCol>
                <a:gridCol w="2235511">
                  <a:extLst>
                    <a:ext uri="{9D8B030D-6E8A-4147-A177-3AD203B41FA5}">
                      <a16:colId xmlns:a16="http://schemas.microsoft.com/office/drawing/2014/main" val="1496888155"/>
                    </a:ext>
                  </a:extLst>
                </a:gridCol>
              </a:tblGrid>
              <a:tr h="422158">
                <a:tc>
                  <a:txBody>
                    <a:bodyPr/>
                    <a:lstStyle/>
                    <a:p>
                      <a:pPr algn="ctr"/>
                      <a:r>
                        <a:rPr lang="en-GB" sz="1200" b="1" dirty="0">
                          <a:solidFill>
                            <a:schemeClr val="accent1">
                              <a:lumMod val="75000"/>
                            </a:schemeClr>
                          </a:solidFill>
                        </a:rPr>
                        <a:t>Loss Function</a:t>
                      </a:r>
                    </a:p>
                  </a:txBody>
                  <a:tcPr marL="86254" marR="86254" marT="43127" marB="43127" anchor="ctr"/>
                </a:tc>
                <a:tc>
                  <a:txBody>
                    <a:bodyPr/>
                    <a:lstStyle/>
                    <a:p>
                      <a:pPr algn="ctr"/>
                      <a:r>
                        <a:rPr lang="en-GB" sz="1200" b="1" dirty="0">
                          <a:solidFill>
                            <a:schemeClr val="accent1">
                              <a:lumMod val="75000"/>
                            </a:schemeClr>
                          </a:solidFill>
                        </a:rPr>
                        <a:t>What it Does</a:t>
                      </a:r>
                    </a:p>
                  </a:txBody>
                  <a:tcPr marL="86254" marR="86254" marT="43127" marB="43127" anchor="ctr"/>
                </a:tc>
                <a:tc>
                  <a:txBody>
                    <a:bodyPr/>
                    <a:lstStyle/>
                    <a:p>
                      <a:pPr algn="ctr"/>
                      <a:r>
                        <a:rPr lang="en-GB" sz="1200" b="1" dirty="0">
                          <a:solidFill>
                            <a:schemeClr val="accent1">
                              <a:lumMod val="75000"/>
                            </a:schemeClr>
                          </a:solidFill>
                        </a:rPr>
                        <a:t>Analogy / Simple Explanation</a:t>
                      </a:r>
                    </a:p>
                  </a:txBody>
                  <a:tcPr marL="86254" marR="86254" marT="43127" marB="43127" anchor="ctr"/>
                </a:tc>
                <a:extLst>
                  <a:ext uri="{0D108BD9-81ED-4DB2-BD59-A6C34878D82A}">
                    <a16:rowId xmlns:a16="http://schemas.microsoft.com/office/drawing/2014/main" val="2913536359"/>
                  </a:ext>
                </a:extLst>
              </a:tr>
              <a:tr h="603115">
                <a:tc>
                  <a:txBody>
                    <a:bodyPr/>
                    <a:lstStyle/>
                    <a:p>
                      <a:pPr algn="ctr"/>
                      <a:r>
                        <a:rPr lang="en-GB" sz="1200" b="1" dirty="0"/>
                        <a:t>Pixel-wise Loss (L1)</a:t>
                      </a:r>
                      <a:endParaRPr lang="en-GB" sz="1200" dirty="0"/>
                    </a:p>
                  </a:txBody>
                  <a:tcPr marL="86254" marR="86254" marT="43127" marB="43127" anchor="ctr"/>
                </a:tc>
                <a:tc>
                  <a:txBody>
                    <a:bodyPr/>
                    <a:lstStyle/>
                    <a:p>
                      <a:pPr algn="ctr"/>
                      <a:r>
                        <a:rPr lang="en-GB" sz="1200"/>
                        <a:t>Makes output pixels close to HR ground truth</a:t>
                      </a:r>
                    </a:p>
                  </a:txBody>
                  <a:tcPr marL="86254" marR="86254" marT="43127" marB="43127" anchor="ctr"/>
                </a:tc>
                <a:tc>
                  <a:txBody>
                    <a:bodyPr/>
                    <a:lstStyle/>
                    <a:p>
                      <a:pPr algn="ctr"/>
                      <a:r>
                        <a:rPr lang="en-GB" sz="1200"/>
                        <a:t>Like comparing each pixel value directly</a:t>
                      </a:r>
                    </a:p>
                  </a:txBody>
                  <a:tcPr marL="86254" marR="86254" marT="43127" marB="43127" anchor="ctr"/>
                </a:tc>
                <a:extLst>
                  <a:ext uri="{0D108BD9-81ED-4DB2-BD59-A6C34878D82A}">
                    <a16:rowId xmlns:a16="http://schemas.microsoft.com/office/drawing/2014/main" val="3711872293"/>
                  </a:ext>
                </a:extLst>
              </a:tr>
              <a:tr h="603115">
                <a:tc>
                  <a:txBody>
                    <a:bodyPr/>
                    <a:lstStyle/>
                    <a:p>
                      <a:pPr algn="ctr"/>
                      <a:r>
                        <a:rPr lang="en-GB" sz="1200" b="1" dirty="0"/>
                        <a:t>VGG Perceptual Loss</a:t>
                      </a:r>
                      <a:endParaRPr lang="en-GB" sz="1200" dirty="0"/>
                    </a:p>
                  </a:txBody>
                  <a:tcPr marL="86254" marR="86254" marT="43127" marB="43127" anchor="ctr"/>
                </a:tc>
                <a:tc>
                  <a:txBody>
                    <a:bodyPr/>
                    <a:lstStyle/>
                    <a:p>
                      <a:pPr algn="ctr"/>
                      <a:r>
                        <a:rPr lang="en-GB" sz="1200" dirty="0"/>
                        <a:t>Makes output look perceptually similar to HR</a:t>
                      </a:r>
                    </a:p>
                  </a:txBody>
                  <a:tcPr marL="86254" marR="86254" marT="43127" marB="43127" anchor="ctr"/>
                </a:tc>
                <a:tc>
                  <a:txBody>
                    <a:bodyPr/>
                    <a:lstStyle/>
                    <a:p>
                      <a:pPr algn="ctr"/>
                      <a:r>
                        <a:rPr lang="en-GB" sz="1200"/>
                        <a:t>Compares high-level visual features, not pixels</a:t>
                      </a:r>
                    </a:p>
                  </a:txBody>
                  <a:tcPr marL="86254" marR="86254" marT="43127" marB="43127" anchor="ctr"/>
                </a:tc>
                <a:extLst>
                  <a:ext uri="{0D108BD9-81ED-4DB2-BD59-A6C34878D82A}">
                    <a16:rowId xmlns:a16="http://schemas.microsoft.com/office/drawing/2014/main" val="3341337468"/>
                  </a:ext>
                </a:extLst>
              </a:tr>
              <a:tr h="603115">
                <a:tc>
                  <a:txBody>
                    <a:bodyPr/>
                    <a:lstStyle/>
                    <a:p>
                      <a:pPr algn="ctr"/>
                      <a:r>
                        <a:rPr lang="en-GB" sz="1200" b="1"/>
                        <a:t>TV Loss</a:t>
                      </a:r>
                      <a:endParaRPr lang="en-GB" sz="1200"/>
                    </a:p>
                  </a:txBody>
                  <a:tcPr marL="86254" marR="86254" marT="43127" marB="43127" anchor="ctr"/>
                </a:tc>
                <a:tc>
                  <a:txBody>
                    <a:bodyPr/>
                    <a:lstStyle/>
                    <a:p>
                      <a:pPr algn="ctr"/>
                      <a:r>
                        <a:rPr lang="en-GB" sz="1200"/>
                        <a:t>Reduces noise and enforces smoothness</a:t>
                      </a:r>
                    </a:p>
                  </a:txBody>
                  <a:tcPr marL="86254" marR="86254" marT="43127" marB="43127" anchor="ctr"/>
                </a:tc>
                <a:tc>
                  <a:txBody>
                    <a:bodyPr/>
                    <a:lstStyle/>
                    <a:p>
                      <a:pPr algn="ctr"/>
                      <a:r>
                        <a:rPr lang="en-GB" sz="1200" dirty="0"/>
                        <a:t>Encourages natural textures without artifacts</a:t>
                      </a:r>
                    </a:p>
                  </a:txBody>
                  <a:tcPr marL="86254" marR="86254" marT="43127" marB="43127" anchor="ctr"/>
                </a:tc>
                <a:extLst>
                  <a:ext uri="{0D108BD9-81ED-4DB2-BD59-A6C34878D82A}">
                    <a16:rowId xmlns:a16="http://schemas.microsoft.com/office/drawing/2014/main" val="3055712258"/>
                  </a:ext>
                </a:extLst>
              </a:tr>
              <a:tr h="603115">
                <a:tc>
                  <a:txBody>
                    <a:bodyPr/>
                    <a:lstStyle/>
                    <a:p>
                      <a:pPr algn="ctr"/>
                      <a:r>
                        <a:rPr lang="en-GB" sz="1200" b="1"/>
                        <a:t>LAB Color Loss</a:t>
                      </a:r>
                      <a:endParaRPr lang="en-GB" sz="1200"/>
                    </a:p>
                  </a:txBody>
                  <a:tcPr marL="86254" marR="86254" marT="43127" marB="43127" anchor="ctr"/>
                </a:tc>
                <a:tc>
                  <a:txBody>
                    <a:bodyPr/>
                    <a:lstStyle/>
                    <a:p>
                      <a:pPr algn="ctr"/>
                      <a:r>
                        <a:rPr lang="en-GB" sz="1200" dirty="0"/>
                        <a:t>Boosts accurate and vibrant </a:t>
                      </a:r>
                      <a:r>
                        <a:rPr lang="en-GB" sz="1200" dirty="0" err="1"/>
                        <a:t>color</a:t>
                      </a:r>
                      <a:r>
                        <a:rPr lang="en-GB" sz="1200" dirty="0"/>
                        <a:t> reconstruction</a:t>
                      </a:r>
                    </a:p>
                  </a:txBody>
                  <a:tcPr marL="86254" marR="86254" marT="43127" marB="43127" anchor="ctr"/>
                </a:tc>
                <a:tc>
                  <a:txBody>
                    <a:bodyPr/>
                    <a:lstStyle/>
                    <a:p>
                      <a:pPr algn="ctr"/>
                      <a:r>
                        <a:rPr lang="en-GB" sz="1200" dirty="0"/>
                        <a:t>Makes </a:t>
                      </a:r>
                      <a:r>
                        <a:rPr lang="en-GB" sz="1200" dirty="0" err="1"/>
                        <a:t>color</a:t>
                      </a:r>
                      <a:r>
                        <a:rPr lang="en-GB" sz="1200" dirty="0"/>
                        <a:t> shades match ground truth better</a:t>
                      </a:r>
                    </a:p>
                  </a:txBody>
                  <a:tcPr marL="86254" marR="86254" marT="43127" marB="43127" anchor="ctr"/>
                </a:tc>
                <a:extLst>
                  <a:ext uri="{0D108BD9-81ED-4DB2-BD59-A6C34878D82A}">
                    <a16:rowId xmlns:a16="http://schemas.microsoft.com/office/drawing/2014/main" val="3522285922"/>
                  </a:ext>
                </a:extLst>
              </a:tr>
              <a:tr h="603115">
                <a:tc>
                  <a:txBody>
                    <a:bodyPr/>
                    <a:lstStyle/>
                    <a:p>
                      <a:pPr algn="ctr"/>
                      <a:r>
                        <a:rPr lang="en-GB" sz="1200" b="1"/>
                        <a:t>Laplacian Loss</a:t>
                      </a:r>
                      <a:endParaRPr lang="en-GB" sz="1200"/>
                    </a:p>
                  </a:txBody>
                  <a:tcPr marL="86254" marR="86254" marT="43127" marB="43127" anchor="ctr"/>
                </a:tc>
                <a:tc>
                  <a:txBody>
                    <a:bodyPr/>
                    <a:lstStyle/>
                    <a:p>
                      <a:pPr algn="ctr"/>
                      <a:r>
                        <a:rPr lang="en-GB" sz="1200"/>
                        <a:t>Sharpens edges and enhances texture clarity</a:t>
                      </a:r>
                    </a:p>
                  </a:txBody>
                  <a:tcPr marL="86254" marR="86254" marT="43127" marB="43127" anchor="ctr"/>
                </a:tc>
                <a:tc>
                  <a:txBody>
                    <a:bodyPr/>
                    <a:lstStyle/>
                    <a:p>
                      <a:pPr algn="ctr"/>
                      <a:r>
                        <a:rPr lang="en-GB" sz="1200" dirty="0"/>
                        <a:t>Highlights edges (like pencil sketch filters)</a:t>
                      </a:r>
                    </a:p>
                  </a:txBody>
                  <a:tcPr marL="86254" marR="86254" marT="43127" marB="43127" anchor="ctr"/>
                </a:tc>
                <a:extLst>
                  <a:ext uri="{0D108BD9-81ED-4DB2-BD59-A6C34878D82A}">
                    <a16:rowId xmlns:a16="http://schemas.microsoft.com/office/drawing/2014/main" val="2007208369"/>
                  </a:ext>
                </a:extLst>
              </a:tr>
            </a:tbl>
          </a:graphicData>
        </a:graphic>
      </p:graphicFrame>
    </p:spTree>
    <p:extLst>
      <p:ext uri="{BB962C8B-B14F-4D97-AF65-F5344CB8AC3E}">
        <p14:creationId xmlns:p14="http://schemas.microsoft.com/office/powerpoint/2010/main" val="365925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E608A-7B56-D239-5E6D-8DFA45DCDE15}"/>
              </a:ext>
            </a:extLst>
          </p:cNvPr>
          <p:cNvPicPr>
            <a:picLocks noChangeAspect="1"/>
          </p:cNvPicPr>
          <p:nvPr/>
        </p:nvPicPr>
        <p:blipFill>
          <a:blip r:embed="rId2"/>
          <a:stretch>
            <a:fillRect/>
          </a:stretch>
        </p:blipFill>
        <p:spPr>
          <a:xfrm>
            <a:off x="325545" y="796953"/>
            <a:ext cx="6779932" cy="3681462"/>
          </a:xfrm>
          <a:prstGeom prst="rect">
            <a:avLst/>
          </a:prstGeom>
        </p:spPr>
      </p:pic>
      <p:sp>
        <p:nvSpPr>
          <p:cNvPr id="4" name="TextBox 3">
            <a:extLst>
              <a:ext uri="{FF2B5EF4-FFF2-40B4-BE49-F238E27FC236}">
                <a16:creationId xmlns:a16="http://schemas.microsoft.com/office/drawing/2014/main" id="{16F713F2-2252-DC97-C282-46E95B04732B}"/>
              </a:ext>
            </a:extLst>
          </p:cNvPr>
          <p:cNvSpPr txBox="1"/>
          <p:nvPr/>
        </p:nvSpPr>
        <p:spPr>
          <a:xfrm>
            <a:off x="559965" y="295753"/>
            <a:ext cx="4576194" cy="369332"/>
          </a:xfrm>
          <a:prstGeom prst="rect">
            <a:avLst/>
          </a:prstGeom>
          <a:noFill/>
        </p:spPr>
        <p:txBody>
          <a:bodyPr wrap="square">
            <a:spAutoFit/>
          </a:bodyPr>
          <a:lstStyle/>
          <a:p>
            <a:r>
              <a:rPr lang="en-GB" sz="1800" b="1" dirty="0">
                <a:solidFill>
                  <a:schemeClr val="accent1">
                    <a:lumMod val="75000"/>
                  </a:schemeClr>
                </a:solidFill>
                <a:latin typeface="+mj-lt"/>
              </a:rPr>
              <a:t>Model Training Analysis</a:t>
            </a:r>
          </a:p>
        </p:txBody>
      </p:sp>
    </p:spTree>
    <p:extLst>
      <p:ext uri="{BB962C8B-B14F-4D97-AF65-F5344CB8AC3E}">
        <p14:creationId xmlns:p14="http://schemas.microsoft.com/office/powerpoint/2010/main" val="1540272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5642DA-1AC8-1AD7-406F-E34FB938B9FC}"/>
              </a:ext>
            </a:extLst>
          </p:cNvPr>
          <p:cNvSpPr txBox="1"/>
          <p:nvPr/>
        </p:nvSpPr>
        <p:spPr>
          <a:xfrm>
            <a:off x="367018" y="265562"/>
            <a:ext cx="4576194" cy="369332"/>
          </a:xfrm>
          <a:prstGeom prst="rect">
            <a:avLst/>
          </a:prstGeom>
          <a:noFill/>
        </p:spPr>
        <p:txBody>
          <a:bodyPr wrap="square">
            <a:spAutoFit/>
          </a:bodyPr>
          <a:lstStyle/>
          <a:p>
            <a:r>
              <a:rPr lang="en-GB" sz="1800" b="1" dirty="0">
                <a:solidFill>
                  <a:schemeClr val="accent1">
                    <a:lumMod val="75000"/>
                  </a:schemeClr>
                </a:solidFill>
                <a:latin typeface="+mj-lt"/>
              </a:rPr>
              <a:t>Model Training Information</a:t>
            </a:r>
          </a:p>
        </p:txBody>
      </p:sp>
      <p:sp>
        <p:nvSpPr>
          <p:cNvPr id="5" name="Content Placeholder 4">
            <a:extLst>
              <a:ext uri="{FF2B5EF4-FFF2-40B4-BE49-F238E27FC236}">
                <a16:creationId xmlns:a16="http://schemas.microsoft.com/office/drawing/2014/main" id="{04007657-06BF-372D-D041-E74E6B319B44}"/>
              </a:ext>
            </a:extLst>
          </p:cNvPr>
          <p:cNvSpPr>
            <a:spLocks noGrp="1"/>
          </p:cNvSpPr>
          <p:nvPr>
            <p:ph idx="1"/>
          </p:nvPr>
        </p:nvSpPr>
        <p:spPr>
          <a:xfrm>
            <a:off x="508001" y="746620"/>
            <a:ext cx="6447501" cy="3893459"/>
          </a:xfrm>
        </p:spPr>
        <p:txBody>
          <a:bodyPr>
            <a:normAutofit/>
          </a:bodyPr>
          <a:lstStyle/>
          <a:p>
            <a:pPr marR="0" lvl="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This small bump between Epoch 9 and 10 is due to patch randomness — since we train on randomly extracted patches from HR images, some epochs contain more complex content (e.g. faces, textures, edges), causing the model to briefly struggle. The drop resumes right after, confirming it was a local variation and not a model failure.</a:t>
            </a:r>
          </a:p>
          <a:p>
            <a:pPr marL="0" marR="0" lvl="0" indent="0" algn="just" defTabSz="457200" rtl="0" eaLnBrk="1" fontAlgn="auto" latinLnBrk="0" hangingPunct="1">
              <a:lnSpc>
                <a:spcPct val="100000"/>
              </a:lnSpc>
              <a:spcBef>
                <a:spcPts val="0"/>
              </a:spcBef>
              <a:spcAft>
                <a:spcPts val="0"/>
              </a:spcAft>
              <a:buClrTx/>
              <a:buSzTx/>
              <a:buNone/>
              <a:tabLst/>
              <a:defRPr/>
            </a:pPr>
            <a:endPar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ndParaRPr>
          </a:p>
          <a:p>
            <a:pPr marR="0" lvl="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Initial training phase with 3 loss functions: L1 pixel-wise, VGG perceptual, and total variation loss. The model learns structure and smoothness.</a:t>
            </a:r>
          </a:p>
          <a:p>
            <a:pPr marL="0" marR="0" lvl="0" indent="0" algn="l" defTabSz="457200" rtl="0" eaLnBrk="1" fontAlgn="auto" latinLnBrk="0" hangingPunct="1">
              <a:lnSpc>
                <a:spcPct val="100000"/>
              </a:lnSpc>
              <a:spcBef>
                <a:spcPts val="0"/>
              </a:spcBef>
              <a:spcAft>
                <a:spcPts val="0"/>
              </a:spcAft>
              <a:buClrTx/>
              <a:buSzTx/>
              <a:buNone/>
              <a:tabLst/>
              <a:defRPr/>
            </a:pPr>
            <a:endParaRPr lang="en-GB" sz="1400" dirty="0">
              <a:solidFill>
                <a:prstClr val="black"/>
              </a:solidFill>
              <a:latin typeface="Trebuchet MS" panose="020B0603020202020204" pitchFamily="34" charset="0"/>
            </a:endParaRPr>
          </a:p>
          <a:p>
            <a:pPr marR="0" lvl="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We introduced </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color</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 and sharpness-focused objectives — LAB </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Color</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 Loss and Laplacian Sharpness Loss. The loss increases slightly due to the added complexity, but the SR quality visibly improves.</a:t>
            </a:r>
            <a:b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br>
            <a:endPar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ndParaRPr>
          </a:p>
          <a:p>
            <a:pPr marR="0" lvl="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Old loss = ( 0.2 * l1_loss(</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sr</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 hr) + 0.5 * </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vgg_loss</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sr</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 hr) +0.1 * </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tv_loss</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a:t>
            </a:r>
            <a:r>
              <a:rPr kumimoji="0" lang="en-GB" sz="1400" b="0" i="0" u="none" strike="noStrike" kern="1200" cap="none" spc="0" normalizeH="0" baseline="0" noProof="0" dirty="0" err="1">
                <a:ln>
                  <a:noFill/>
                </a:ln>
                <a:solidFill>
                  <a:prstClr val="black"/>
                </a:solidFill>
                <a:effectLst/>
                <a:uLnTx/>
                <a:uFillTx/>
                <a:latin typeface="Trebuchet MS" panose="020B0603020202020204" pitchFamily="34" charset="0"/>
              </a:rPr>
              <a:t>sr</a:t>
            </a:r>
            <a:r>
              <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rPr>
              <a:t>)</a:t>
            </a:r>
          </a:p>
          <a:p>
            <a:pPr marR="0" lvl="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GB" sz="1400" dirty="0">
              <a:solidFill>
                <a:prstClr val="black"/>
              </a:solidFill>
              <a:latin typeface="Trebuchet MS" panose="020B0603020202020204" pitchFamily="34" charset="0"/>
            </a:endParaRPr>
          </a:p>
          <a:p>
            <a:pPr marR="0" lvl="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400" dirty="0">
                <a:solidFill>
                  <a:prstClr val="black"/>
                </a:solidFill>
                <a:latin typeface="Trebuchet MS" panose="020B0603020202020204" pitchFamily="34" charset="0"/>
              </a:rPr>
              <a:t>New loss = ( 1.0 * l1_loss(</a:t>
            </a:r>
            <a:r>
              <a:rPr lang="en-GB" sz="1400" dirty="0" err="1">
                <a:solidFill>
                  <a:prstClr val="black"/>
                </a:solidFill>
                <a:latin typeface="Trebuchet MS" panose="020B0603020202020204" pitchFamily="34" charset="0"/>
              </a:rPr>
              <a:t>sr</a:t>
            </a:r>
            <a:r>
              <a:rPr lang="en-GB" sz="1400" dirty="0">
                <a:solidFill>
                  <a:prstClr val="black"/>
                </a:solidFill>
                <a:latin typeface="Trebuchet MS" panose="020B0603020202020204" pitchFamily="34" charset="0"/>
              </a:rPr>
              <a:t>, hr) + 0.5 * </a:t>
            </a:r>
            <a:r>
              <a:rPr lang="en-GB" sz="1400" dirty="0" err="1">
                <a:solidFill>
                  <a:prstClr val="black"/>
                </a:solidFill>
                <a:latin typeface="Trebuchet MS" panose="020B0603020202020204" pitchFamily="34" charset="0"/>
              </a:rPr>
              <a:t>vgg_loss</a:t>
            </a:r>
            <a:r>
              <a:rPr lang="en-GB" sz="1400" dirty="0">
                <a:solidFill>
                  <a:prstClr val="black"/>
                </a:solidFill>
                <a:latin typeface="Trebuchet MS" panose="020B0603020202020204" pitchFamily="34" charset="0"/>
              </a:rPr>
              <a:t>(</a:t>
            </a:r>
            <a:r>
              <a:rPr lang="en-GB" sz="1400" dirty="0" err="1">
                <a:solidFill>
                  <a:prstClr val="black"/>
                </a:solidFill>
                <a:latin typeface="Trebuchet MS" panose="020B0603020202020204" pitchFamily="34" charset="0"/>
              </a:rPr>
              <a:t>sr</a:t>
            </a:r>
            <a:r>
              <a:rPr lang="en-GB" sz="1400" dirty="0">
                <a:solidFill>
                  <a:prstClr val="black"/>
                </a:solidFill>
                <a:latin typeface="Trebuchet MS" panose="020B0603020202020204" pitchFamily="34" charset="0"/>
              </a:rPr>
              <a:t>, hr) + 0.1 * </a:t>
            </a:r>
            <a:r>
              <a:rPr lang="en-GB" sz="1400" dirty="0" err="1">
                <a:solidFill>
                  <a:prstClr val="black"/>
                </a:solidFill>
                <a:latin typeface="Trebuchet MS" panose="020B0603020202020204" pitchFamily="34" charset="0"/>
              </a:rPr>
              <a:t>tv_loss</a:t>
            </a:r>
            <a:r>
              <a:rPr lang="en-GB" sz="1400" dirty="0">
                <a:solidFill>
                  <a:prstClr val="black"/>
                </a:solidFill>
                <a:latin typeface="Trebuchet MS" panose="020B0603020202020204" pitchFamily="34" charset="0"/>
              </a:rPr>
              <a:t>(</a:t>
            </a:r>
            <a:r>
              <a:rPr lang="en-GB" sz="1400" dirty="0" err="1">
                <a:solidFill>
                  <a:prstClr val="black"/>
                </a:solidFill>
                <a:latin typeface="Trebuchet MS" panose="020B0603020202020204" pitchFamily="34" charset="0"/>
              </a:rPr>
              <a:t>sr</a:t>
            </a:r>
            <a:r>
              <a:rPr lang="en-GB" sz="1400" dirty="0">
                <a:solidFill>
                  <a:prstClr val="black"/>
                </a:solidFill>
                <a:latin typeface="Trebuchet MS" panose="020B0603020202020204" pitchFamily="34" charset="0"/>
              </a:rPr>
              <a:t>) +            0.2 * </a:t>
            </a:r>
            <a:r>
              <a:rPr lang="en-GB" sz="1400" dirty="0" err="1">
                <a:solidFill>
                  <a:prstClr val="black"/>
                </a:solidFill>
                <a:latin typeface="Trebuchet MS" panose="020B0603020202020204" pitchFamily="34" charset="0"/>
              </a:rPr>
              <a:t>lab_color_loss</a:t>
            </a:r>
            <a:r>
              <a:rPr lang="en-GB" sz="1400" dirty="0">
                <a:solidFill>
                  <a:prstClr val="black"/>
                </a:solidFill>
                <a:latin typeface="Trebuchet MS" panose="020B0603020202020204" pitchFamily="34" charset="0"/>
              </a:rPr>
              <a:t>(</a:t>
            </a:r>
            <a:r>
              <a:rPr lang="en-GB" sz="1400" dirty="0" err="1">
                <a:solidFill>
                  <a:prstClr val="black"/>
                </a:solidFill>
                <a:latin typeface="Trebuchet MS" panose="020B0603020202020204" pitchFamily="34" charset="0"/>
              </a:rPr>
              <a:t>sr</a:t>
            </a:r>
            <a:r>
              <a:rPr lang="en-GB" sz="1400" dirty="0">
                <a:solidFill>
                  <a:prstClr val="black"/>
                </a:solidFill>
                <a:latin typeface="Trebuchet MS" panose="020B0603020202020204" pitchFamily="34" charset="0"/>
              </a:rPr>
              <a:t>[0], hr[0]) + 0.05 * </a:t>
            </a:r>
            <a:r>
              <a:rPr lang="en-GB" sz="1400" dirty="0" err="1">
                <a:solidFill>
                  <a:prstClr val="black"/>
                </a:solidFill>
                <a:latin typeface="Trebuchet MS" panose="020B0603020202020204" pitchFamily="34" charset="0"/>
              </a:rPr>
              <a:t>laplacian_loss</a:t>
            </a:r>
            <a:r>
              <a:rPr lang="en-GB" sz="1400" dirty="0">
                <a:solidFill>
                  <a:prstClr val="black"/>
                </a:solidFill>
                <a:latin typeface="Trebuchet MS" panose="020B0603020202020204" pitchFamily="34" charset="0"/>
              </a:rPr>
              <a:t>(</a:t>
            </a:r>
            <a:r>
              <a:rPr lang="en-GB" sz="1400" dirty="0" err="1">
                <a:solidFill>
                  <a:prstClr val="black"/>
                </a:solidFill>
                <a:latin typeface="Trebuchet MS" panose="020B0603020202020204" pitchFamily="34" charset="0"/>
              </a:rPr>
              <a:t>sr</a:t>
            </a:r>
            <a:r>
              <a:rPr lang="en-GB" sz="1400" dirty="0">
                <a:solidFill>
                  <a:prstClr val="black"/>
                </a:solidFill>
                <a:latin typeface="Trebuchet MS" panose="020B0603020202020204" pitchFamily="34" charset="0"/>
              </a:rPr>
              <a:t>, hr)  )</a:t>
            </a:r>
            <a:endParaRPr kumimoji="0" lang="en-GB" sz="1400" b="0" i="0" u="none" strike="noStrike" kern="1200" cap="none" spc="0" normalizeH="0" baseline="0" noProof="0" dirty="0">
              <a:ln>
                <a:noFill/>
              </a:ln>
              <a:solidFill>
                <a:prstClr val="black"/>
              </a:solidFill>
              <a:effectLst/>
              <a:uLnTx/>
              <a:uFillTx/>
              <a:latin typeface="Trebuchet MS" panose="020B0603020202020204" pitchFamily="34" charset="0"/>
            </a:endParaRPr>
          </a:p>
          <a:p>
            <a:pPr marR="0" lvl="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GB"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indent="0">
              <a:buNone/>
            </a:pPr>
            <a:endParaRPr lang="en-IN" dirty="0"/>
          </a:p>
        </p:txBody>
      </p:sp>
    </p:spTree>
    <p:extLst>
      <p:ext uri="{BB962C8B-B14F-4D97-AF65-F5344CB8AC3E}">
        <p14:creationId xmlns:p14="http://schemas.microsoft.com/office/powerpoint/2010/main" val="112222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104A8F-60DD-5260-61A5-B2305567A937}"/>
              </a:ext>
            </a:extLst>
          </p:cNvPr>
          <p:cNvPicPr>
            <a:picLocks noChangeAspect="1"/>
          </p:cNvPicPr>
          <p:nvPr/>
        </p:nvPicPr>
        <p:blipFill>
          <a:blip r:embed="rId2"/>
          <a:stretch>
            <a:fillRect/>
          </a:stretch>
        </p:blipFill>
        <p:spPr>
          <a:xfrm>
            <a:off x="338999" y="307770"/>
            <a:ext cx="6607086" cy="2115073"/>
          </a:xfrm>
          <a:prstGeom prst="rect">
            <a:avLst/>
          </a:prstGeom>
        </p:spPr>
      </p:pic>
      <p:pic>
        <p:nvPicPr>
          <p:cNvPr id="6" name="Picture 5">
            <a:extLst>
              <a:ext uri="{FF2B5EF4-FFF2-40B4-BE49-F238E27FC236}">
                <a16:creationId xmlns:a16="http://schemas.microsoft.com/office/drawing/2014/main" id="{06F6F713-485E-B83A-28B0-2A57BDD1B0E6}"/>
              </a:ext>
            </a:extLst>
          </p:cNvPr>
          <p:cNvPicPr>
            <a:picLocks noChangeAspect="1"/>
          </p:cNvPicPr>
          <p:nvPr/>
        </p:nvPicPr>
        <p:blipFill>
          <a:blip r:embed="rId3"/>
          <a:stretch>
            <a:fillRect/>
          </a:stretch>
        </p:blipFill>
        <p:spPr>
          <a:xfrm>
            <a:off x="338999" y="2513027"/>
            <a:ext cx="6674198" cy="2117696"/>
          </a:xfrm>
          <a:prstGeom prst="rect">
            <a:avLst/>
          </a:prstGeom>
        </p:spPr>
      </p:pic>
    </p:spTree>
    <p:extLst>
      <p:ext uri="{BB962C8B-B14F-4D97-AF65-F5344CB8AC3E}">
        <p14:creationId xmlns:p14="http://schemas.microsoft.com/office/powerpoint/2010/main" val="3406959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AA721-EBB0-55ED-E8EB-526DA4C325E4}"/>
              </a:ext>
            </a:extLst>
          </p:cNvPr>
          <p:cNvSpPr>
            <a:spLocks noGrp="1"/>
          </p:cNvSpPr>
          <p:nvPr>
            <p:ph idx="1"/>
          </p:nvPr>
        </p:nvSpPr>
        <p:spPr>
          <a:xfrm>
            <a:off x="407333" y="833398"/>
            <a:ext cx="6447501" cy="1666521"/>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prstClr val="black"/>
                </a:solidFill>
                <a:effectLst/>
                <a:uLnTx/>
                <a:uFillTx/>
                <a:ea typeface="+mn-ea"/>
                <a:cs typeface="+mn-cs"/>
              </a:rPr>
              <a:t>We use a custom </a:t>
            </a:r>
            <a:r>
              <a:rPr kumimoji="0" lang="en-US" altLang="en-US" sz="1400" b="0" i="1" u="none" strike="noStrike" kern="1200" cap="none" spc="0" normalizeH="0" baseline="0" noProof="0" dirty="0" err="1">
                <a:ln>
                  <a:noFill/>
                </a:ln>
                <a:solidFill>
                  <a:prstClr val="black"/>
                </a:solidFill>
                <a:effectLst/>
                <a:uLnTx/>
                <a:uFillTx/>
                <a:ea typeface="+mn-ea"/>
                <a:cs typeface="+mn-cs"/>
              </a:rPr>
              <a:t>degrade_image</a:t>
            </a:r>
            <a:r>
              <a:rPr kumimoji="0" lang="en-US" altLang="en-US" sz="1400" b="0" i="1" u="none" strike="noStrike" kern="1200" cap="none" spc="0" normalizeH="0" baseline="0" noProof="0" dirty="0">
                <a:ln>
                  <a:noFill/>
                </a:ln>
                <a:solidFill>
                  <a:prstClr val="black"/>
                </a:solidFill>
                <a:effectLst/>
                <a:uLnTx/>
                <a:uFillTx/>
                <a:ea typeface="+mn-ea"/>
                <a:cs typeface="+mn-cs"/>
              </a:rPr>
              <a:t>() function with:</a:t>
            </a:r>
            <a:endParaRPr kumimoji="0" lang="en-US" altLang="en-US" sz="1400" b="0" i="0" u="none" strike="noStrike" kern="1200" cap="none" spc="0" normalizeH="0" baseline="0" noProof="0" dirty="0">
              <a:ln>
                <a:noFill/>
              </a:ln>
              <a:solidFill>
                <a:prstClr val="black"/>
              </a:solidFill>
              <a:effectLst/>
              <a:uLnTx/>
              <a:uFillTx/>
              <a:ea typeface="+mn-ea"/>
              <a:cs typeface="+mn-cs"/>
            </a:endParaRPr>
          </a:p>
          <a:p>
            <a:pPr marL="585788" lvl="1" indent="-285750" defTabSz="914400" eaLnBrk="0" fontAlgn="base" hangingPunct="0">
              <a:spcBef>
                <a:spcPct val="0"/>
              </a:spcBef>
              <a:spcAft>
                <a:spcPct val="0"/>
              </a:spcAft>
              <a:buClrTx/>
              <a:buSzTx/>
              <a:buFont typeface="Wingdings" panose="05000000000000000000" pitchFamily="2" charset="2"/>
              <a:buChar char="§"/>
              <a:defRPr/>
            </a:pPr>
            <a:r>
              <a:rPr kumimoji="0" lang="en-US" altLang="en-US" sz="1450" b="1" i="0" u="none" strike="noStrike" kern="1200" cap="none" spc="0" normalizeH="0" baseline="0" noProof="0" dirty="0">
                <a:ln>
                  <a:noFill/>
                </a:ln>
                <a:solidFill>
                  <a:prstClr val="black"/>
                </a:solidFill>
                <a:effectLst/>
                <a:uLnTx/>
                <a:uFillTx/>
                <a:ea typeface="+mn-ea"/>
                <a:cs typeface="+mn-cs"/>
              </a:rPr>
              <a:t>Gaussian Blur</a:t>
            </a:r>
            <a:r>
              <a:rPr kumimoji="0" lang="en-US" altLang="en-US" sz="1450" b="0" i="0" u="none" strike="noStrike" kern="1200" cap="none" spc="0" normalizeH="0" baseline="0" noProof="0" dirty="0">
                <a:ln>
                  <a:noFill/>
                </a:ln>
                <a:solidFill>
                  <a:prstClr val="black"/>
                </a:solidFill>
                <a:effectLst/>
                <a:uLnTx/>
                <a:uFillTx/>
                <a:ea typeface="+mn-ea"/>
                <a:cs typeface="+mn-cs"/>
              </a:rPr>
              <a:t> → simulates optical softness</a:t>
            </a:r>
          </a:p>
          <a:p>
            <a:pPr marL="585788" lvl="1" indent="-285750" defTabSz="914400" eaLnBrk="0" fontAlgn="base" hangingPunct="0">
              <a:spcBef>
                <a:spcPct val="0"/>
              </a:spcBef>
              <a:spcAft>
                <a:spcPct val="0"/>
              </a:spcAft>
              <a:buClrTx/>
              <a:buSzTx/>
              <a:buFont typeface="Wingdings" panose="05000000000000000000" pitchFamily="2" charset="2"/>
              <a:buChar char="§"/>
              <a:defRPr/>
            </a:pPr>
            <a:r>
              <a:rPr kumimoji="0" lang="en-US" altLang="en-US" sz="1450" b="1" i="0" u="none" strike="noStrike" kern="1200" cap="none" spc="0" normalizeH="0" baseline="0" noProof="0" dirty="0">
                <a:ln>
                  <a:noFill/>
                </a:ln>
                <a:solidFill>
                  <a:prstClr val="black"/>
                </a:solidFill>
                <a:effectLst/>
                <a:uLnTx/>
                <a:uFillTx/>
                <a:ea typeface="+mn-ea"/>
                <a:cs typeface="+mn-cs"/>
              </a:rPr>
              <a:t>Downscaling</a:t>
            </a:r>
            <a:r>
              <a:rPr kumimoji="0" lang="en-US" altLang="en-US" sz="1450" b="0" i="0" u="none" strike="noStrike" kern="1200" cap="none" spc="0" normalizeH="0" baseline="0" noProof="0" dirty="0">
                <a:ln>
                  <a:noFill/>
                </a:ln>
                <a:solidFill>
                  <a:prstClr val="black"/>
                </a:solidFill>
                <a:effectLst/>
                <a:uLnTx/>
                <a:uFillTx/>
                <a:ea typeface="+mn-ea"/>
                <a:cs typeface="+mn-cs"/>
              </a:rPr>
              <a:t> → introduces pixelation (boxy artifacts)</a:t>
            </a:r>
          </a:p>
          <a:p>
            <a:pPr marL="585788" lvl="1" indent="-285750" defTabSz="914400" eaLnBrk="0" fontAlgn="base" hangingPunct="0">
              <a:spcBef>
                <a:spcPct val="0"/>
              </a:spcBef>
              <a:spcAft>
                <a:spcPct val="0"/>
              </a:spcAft>
              <a:buClrTx/>
              <a:buSzTx/>
              <a:buFont typeface="Wingdings" panose="05000000000000000000" pitchFamily="2" charset="2"/>
              <a:buChar char="§"/>
              <a:defRPr/>
            </a:pPr>
            <a:r>
              <a:rPr kumimoji="0" lang="en-US" altLang="en-US" sz="1450" b="1" i="0" u="none" strike="noStrike" kern="1200" cap="none" spc="0" normalizeH="0" baseline="0" noProof="0" dirty="0">
                <a:ln>
                  <a:noFill/>
                </a:ln>
                <a:solidFill>
                  <a:prstClr val="black"/>
                </a:solidFill>
                <a:effectLst/>
                <a:uLnTx/>
                <a:uFillTx/>
                <a:ea typeface="+mn-ea"/>
                <a:cs typeface="+mn-cs"/>
              </a:rPr>
              <a:t>Noise + Haze</a:t>
            </a:r>
            <a:r>
              <a:rPr kumimoji="0" lang="en-US" altLang="en-US" sz="1450" b="0" i="0" u="none" strike="noStrike" kern="1200" cap="none" spc="0" normalizeH="0" baseline="0" noProof="0" dirty="0">
                <a:ln>
                  <a:noFill/>
                </a:ln>
                <a:solidFill>
                  <a:prstClr val="black"/>
                </a:solidFill>
                <a:effectLst/>
                <a:uLnTx/>
                <a:uFillTx/>
                <a:ea typeface="+mn-ea"/>
                <a:cs typeface="+mn-cs"/>
              </a:rPr>
              <a:t> → mimics sensor distortion</a:t>
            </a:r>
          </a:p>
          <a:p>
            <a:pPr marL="300038" lvl="1" indent="0" defTabSz="914400" eaLnBrk="0" fontAlgn="base" hangingPunct="0">
              <a:spcBef>
                <a:spcPct val="0"/>
              </a:spcBef>
              <a:spcAft>
                <a:spcPct val="0"/>
              </a:spcAft>
              <a:buClrTx/>
              <a:buSzTx/>
              <a:buNone/>
              <a:defRPr/>
            </a:pPr>
            <a:endParaRPr kumimoji="0" lang="en-US" altLang="en-US" sz="1450" b="0" i="0" u="none" strike="noStrike" kern="1200" cap="none" spc="0" normalizeH="0" baseline="0" noProof="0" dirty="0">
              <a:ln>
                <a:noFill/>
              </a:ln>
              <a:solidFill>
                <a:prstClr val="black"/>
              </a:solidFill>
              <a:effectLst/>
              <a:uLnTx/>
              <a:uFillTx/>
              <a:ea typeface="+mn-ea"/>
              <a:cs typeface="+mn-cs"/>
            </a:endParaRPr>
          </a:p>
          <a:p>
            <a:pPr marL="0" indent="0" defTabSz="914400" eaLnBrk="0" fontAlgn="base" hangingPunct="0">
              <a:spcBef>
                <a:spcPct val="0"/>
              </a:spcBef>
              <a:spcAft>
                <a:spcPct val="0"/>
              </a:spcAft>
              <a:buClrTx/>
              <a:buSzTx/>
              <a:buNone/>
              <a:defRPr/>
            </a:pPr>
            <a:r>
              <a:rPr kumimoji="0" lang="en-US" altLang="en-US" sz="1400" b="0" i="1" u="none" strike="noStrike" kern="1200" cap="none" spc="0" normalizeH="0" baseline="0" noProof="0" dirty="0">
                <a:ln>
                  <a:noFill/>
                </a:ln>
                <a:solidFill>
                  <a:prstClr val="black"/>
                </a:solidFill>
                <a:effectLst/>
                <a:uLnTx/>
                <a:uFillTx/>
                <a:ea typeface="+mn-ea"/>
                <a:cs typeface="+mn-cs"/>
              </a:rPr>
              <a:t>This makes the LR image visually degraded — challenging but learnable.</a:t>
            </a:r>
            <a:endParaRPr kumimoji="0" lang="en-US" altLang="en-US" sz="1400" b="0" i="0" u="none" strike="noStrike" kern="1200" cap="none" spc="0" normalizeH="0" baseline="0" noProof="0" dirty="0">
              <a:ln>
                <a:noFill/>
              </a:ln>
              <a:solidFill>
                <a:prstClr val="black"/>
              </a:solidFill>
              <a:effectLst/>
              <a:uLnTx/>
              <a:uFillTx/>
              <a:ea typeface="+mn-ea"/>
              <a:cs typeface="+mn-cs"/>
            </a:endParaRPr>
          </a:p>
          <a:p>
            <a:pPr marL="0" indent="0">
              <a:buNone/>
            </a:pPr>
            <a:endParaRPr lang="en-IN" dirty="0"/>
          </a:p>
        </p:txBody>
      </p:sp>
      <p:sp>
        <p:nvSpPr>
          <p:cNvPr id="5" name="TextBox 4">
            <a:extLst>
              <a:ext uri="{FF2B5EF4-FFF2-40B4-BE49-F238E27FC236}">
                <a16:creationId xmlns:a16="http://schemas.microsoft.com/office/drawing/2014/main" id="{EAE77E2F-4F5F-2B9D-C217-E77809BE0C83}"/>
              </a:ext>
            </a:extLst>
          </p:cNvPr>
          <p:cNvSpPr txBox="1"/>
          <p:nvPr/>
        </p:nvSpPr>
        <p:spPr>
          <a:xfrm>
            <a:off x="299907" y="399786"/>
            <a:ext cx="4576194" cy="369332"/>
          </a:xfrm>
          <a:prstGeom prst="rect">
            <a:avLst/>
          </a:prstGeom>
          <a:noFill/>
        </p:spPr>
        <p:txBody>
          <a:bodyPr wrap="square">
            <a:spAutoFit/>
          </a:bodyPr>
          <a:lstStyle/>
          <a:p>
            <a:r>
              <a:rPr lang="en-GB" sz="1800" b="1" dirty="0">
                <a:solidFill>
                  <a:schemeClr val="accent1">
                    <a:lumMod val="75000"/>
                  </a:schemeClr>
                </a:solidFill>
                <a:latin typeface="+mj-lt"/>
              </a:rPr>
              <a:t>Model Training Information Cont.</a:t>
            </a:r>
          </a:p>
        </p:txBody>
      </p:sp>
      <p:pic>
        <p:nvPicPr>
          <p:cNvPr id="6" name="Picture 5">
            <a:extLst>
              <a:ext uri="{FF2B5EF4-FFF2-40B4-BE49-F238E27FC236}">
                <a16:creationId xmlns:a16="http://schemas.microsoft.com/office/drawing/2014/main" id="{81418D8D-5C80-3B11-66C4-1A94CDE746DF}"/>
              </a:ext>
            </a:extLst>
          </p:cNvPr>
          <p:cNvPicPr>
            <a:picLocks noChangeAspect="1"/>
          </p:cNvPicPr>
          <p:nvPr/>
        </p:nvPicPr>
        <p:blipFill>
          <a:blip r:embed="rId2"/>
          <a:stretch>
            <a:fillRect/>
          </a:stretch>
        </p:blipFill>
        <p:spPr>
          <a:xfrm>
            <a:off x="1068672" y="2281803"/>
            <a:ext cx="2739929" cy="2725733"/>
          </a:xfrm>
          <a:prstGeom prst="rect">
            <a:avLst/>
          </a:prstGeom>
        </p:spPr>
      </p:pic>
    </p:spTree>
    <p:extLst>
      <p:ext uri="{BB962C8B-B14F-4D97-AF65-F5344CB8AC3E}">
        <p14:creationId xmlns:p14="http://schemas.microsoft.com/office/powerpoint/2010/main" val="192261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83781-E7F0-CC50-9692-37D34A53944E}"/>
              </a:ext>
            </a:extLst>
          </p:cNvPr>
          <p:cNvSpPr>
            <a:spLocks noGrp="1"/>
          </p:cNvSpPr>
          <p:nvPr>
            <p:ph idx="1"/>
          </p:nvPr>
        </p:nvSpPr>
        <p:spPr>
          <a:xfrm>
            <a:off x="350240" y="696327"/>
            <a:ext cx="6447501" cy="3750846"/>
          </a:xfrm>
        </p:spPr>
        <p:txBody>
          <a:bodyPr>
            <a:norm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400" b="1" i="0" u="none" strike="noStrike" kern="1200" cap="none" spc="0" normalizeH="0" baseline="0" noProof="0" dirty="0">
                <a:ln>
                  <a:noFill/>
                </a:ln>
                <a:solidFill>
                  <a:prstClr val="black"/>
                </a:solidFill>
                <a:effectLst/>
                <a:uLnTx/>
                <a:uFillTx/>
                <a:ea typeface="+mn-ea"/>
                <a:cs typeface="+mn-cs"/>
              </a:rPr>
              <a:t>Training on LR-HR Patch Pairs</a:t>
            </a:r>
          </a:p>
          <a:p>
            <a:pPr marL="585788" lvl="1" indent="-285750" defTabSz="914400" eaLnBrk="0" fontAlgn="base" hangingPunct="0">
              <a:spcBef>
                <a:spcPct val="0"/>
              </a:spcBef>
              <a:spcAft>
                <a:spcPct val="0"/>
              </a:spcAft>
              <a:buClrTx/>
              <a:buSzTx/>
              <a:buFont typeface="Wingdings" panose="05000000000000000000" pitchFamily="2" charset="2"/>
              <a:buChar char="§"/>
              <a:defRPr/>
            </a:pPr>
            <a:r>
              <a:rPr kumimoji="0" lang="en-US" altLang="en-US" sz="1450" b="0" i="0" u="none" strike="noStrike" kern="1200" cap="none" spc="0" normalizeH="0" baseline="0" noProof="0" dirty="0">
                <a:ln>
                  <a:noFill/>
                </a:ln>
                <a:solidFill>
                  <a:prstClr val="black"/>
                </a:solidFill>
                <a:effectLst/>
                <a:uLnTx/>
                <a:uFillTx/>
                <a:ea typeface="+mn-ea"/>
                <a:cs typeface="+mn-cs"/>
              </a:rPr>
              <a:t>LR : </a:t>
            </a:r>
            <a:r>
              <a:rPr kumimoji="0" lang="en-US" altLang="en-US" sz="1450" i="0" u="none" strike="noStrike" kern="1200" cap="none" spc="0" normalizeH="0" baseline="0" noProof="0" dirty="0">
                <a:ln>
                  <a:noFill/>
                </a:ln>
                <a:solidFill>
                  <a:prstClr val="black"/>
                </a:solidFill>
                <a:effectLst/>
                <a:uLnTx/>
                <a:uFillTx/>
                <a:ea typeface="+mn-ea"/>
                <a:cs typeface="+mn-cs"/>
              </a:rPr>
              <a:t>96×96</a:t>
            </a:r>
          </a:p>
          <a:p>
            <a:pPr marL="585788" lvl="1" indent="-285750" defTabSz="914400" eaLnBrk="0" fontAlgn="base" hangingPunct="0">
              <a:spcBef>
                <a:spcPct val="0"/>
              </a:spcBef>
              <a:spcAft>
                <a:spcPct val="0"/>
              </a:spcAft>
              <a:buClrTx/>
              <a:buSzTx/>
              <a:buFont typeface="Wingdings" panose="05000000000000000000" pitchFamily="2" charset="2"/>
              <a:buChar char="§"/>
              <a:defRPr/>
            </a:pPr>
            <a:r>
              <a:rPr kumimoji="0" lang="en-US" altLang="en-US" sz="1450" b="0" i="0" u="none" strike="noStrike" kern="1200" cap="none" spc="0" normalizeH="0" baseline="0" noProof="0" dirty="0">
                <a:ln>
                  <a:noFill/>
                </a:ln>
                <a:solidFill>
                  <a:prstClr val="black"/>
                </a:solidFill>
                <a:effectLst/>
                <a:uLnTx/>
                <a:uFillTx/>
                <a:ea typeface="+mn-ea"/>
                <a:cs typeface="+mn-cs"/>
              </a:rPr>
              <a:t>HR : </a:t>
            </a:r>
            <a:r>
              <a:rPr kumimoji="0" lang="en-US" altLang="en-US" sz="1450" i="0" u="none" strike="noStrike" kern="1200" cap="none" spc="0" normalizeH="0" baseline="0" noProof="0" dirty="0">
                <a:ln>
                  <a:noFill/>
                </a:ln>
                <a:solidFill>
                  <a:prstClr val="black"/>
                </a:solidFill>
                <a:effectLst/>
                <a:uLnTx/>
                <a:uFillTx/>
                <a:ea typeface="+mn-ea"/>
                <a:cs typeface="+mn-cs"/>
              </a:rPr>
              <a:t>384×384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prstClr val="black"/>
                </a:solidFill>
                <a:effectLst/>
                <a:uLnTx/>
                <a:uFillTx/>
                <a:ea typeface="+mn-ea"/>
                <a:cs typeface="+mn-cs"/>
              </a:rPr>
              <a:t>The model learns to upscale degraded LR patches to HR-quality outputs. This ensures that even small patches can be restored sharply.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ea typeface="+mn-ea"/>
              <a:cs typeface="+mn-cs"/>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1" i="0" u="none" strike="noStrike" cap="none" normalizeH="0" baseline="0" dirty="0">
                <a:ln>
                  <a:noFill/>
                </a:ln>
                <a:solidFill>
                  <a:schemeClr val="tx1"/>
                </a:solidFill>
                <a:effectLst/>
              </a:rPr>
              <a:t> Inference Using Patch Stitching</a:t>
            </a:r>
          </a:p>
          <a:p>
            <a:pPr marL="300038" lvl="1" indent="0" defTabSz="914400" eaLnBrk="0" fontAlgn="base" hangingPunct="0">
              <a:spcBef>
                <a:spcPct val="0"/>
              </a:spcBef>
              <a:spcAft>
                <a:spcPct val="0"/>
              </a:spcAft>
              <a:buClrTx/>
              <a:buSzTx/>
              <a:buNone/>
            </a:pPr>
            <a:r>
              <a:rPr kumimoji="0" lang="en-US" altLang="en-US" sz="1400" b="0" u="none" strike="noStrike" cap="none" normalizeH="0" baseline="0" dirty="0">
                <a:ln>
                  <a:noFill/>
                </a:ln>
                <a:solidFill>
                  <a:schemeClr val="tx1"/>
                </a:solidFill>
                <a:effectLst/>
              </a:rPr>
              <a:t>At test time, we don’t resize the whole LR image to 96×96</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chemeClr val="tx1"/>
                </a:solidFill>
                <a:effectLst/>
              </a:rPr>
              <a:t>Instead:</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400" i="0" u="none" strike="noStrike" cap="none" normalizeH="0" baseline="0" dirty="0">
                <a:ln>
                  <a:noFill/>
                </a:ln>
                <a:solidFill>
                  <a:schemeClr val="tx1"/>
                </a:solidFill>
                <a:effectLst/>
              </a:rPr>
              <a:t>Extract 96×96 patches from full LR</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400" i="0" u="none" strike="noStrike" cap="none" normalizeH="0" baseline="0" dirty="0">
                <a:ln>
                  <a:noFill/>
                </a:ln>
                <a:solidFill>
                  <a:schemeClr val="tx1"/>
                </a:solidFill>
                <a:effectLst/>
              </a:rPr>
              <a:t>Apply SR model on each patch → get 384×384 SR patch</a:t>
            </a:r>
          </a:p>
          <a:p>
            <a:pPr lvl="1" defTabSz="914400" eaLnBrk="0" fontAlgn="base" hangingPunct="0">
              <a:spcBef>
                <a:spcPct val="0"/>
              </a:spcBef>
              <a:spcAft>
                <a:spcPct val="0"/>
              </a:spcAft>
              <a:buClrTx/>
              <a:buSzTx/>
              <a:buFont typeface="Wingdings" panose="05000000000000000000" pitchFamily="2" charset="2"/>
              <a:buChar char="§"/>
            </a:pPr>
            <a:r>
              <a:rPr kumimoji="0" lang="en-US" altLang="en-US" sz="1400" i="0" u="none" strike="noStrike" cap="none" normalizeH="0" baseline="0" dirty="0">
                <a:ln>
                  <a:noFill/>
                </a:ln>
                <a:solidFill>
                  <a:schemeClr val="tx1"/>
                </a:solidFill>
                <a:effectLst/>
              </a:rPr>
              <a:t>Stitch all SR patches together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rPr>
              <a:t>This preserves fine details across the entire image and avoids detail loss from resizing.</a:t>
            </a:r>
            <a:endParaRPr kumimoji="0" lang="en-US" altLang="en-US" sz="1400" b="0" i="0" u="none" strike="noStrike" cap="none" normalizeH="0" baseline="0" dirty="0">
              <a:ln>
                <a:noFill/>
              </a:ln>
              <a:solidFill>
                <a:schemeClr val="tx1"/>
              </a:solidFill>
              <a:effectLst/>
            </a:endParaRPr>
          </a:p>
          <a:p>
            <a:pPr marL="0" indent="0">
              <a:buNone/>
            </a:pPr>
            <a:endParaRPr lang="en-IN" dirty="0"/>
          </a:p>
        </p:txBody>
      </p:sp>
      <p:sp>
        <p:nvSpPr>
          <p:cNvPr id="6" name="TextBox 5">
            <a:extLst>
              <a:ext uri="{FF2B5EF4-FFF2-40B4-BE49-F238E27FC236}">
                <a16:creationId xmlns:a16="http://schemas.microsoft.com/office/drawing/2014/main" id="{DD0DE6D6-2D70-C603-B655-77E243327F82}"/>
              </a:ext>
            </a:extLst>
          </p:cNvPr>
          <p:cNvSpPr txBox="1"/>
          <p:nvPr/>
        </p:nvSpPr>
        <p:spPr>
          <a:xfrm>
            <a:off x="266350" y="326995"/>
            <a:ext cx="4576194" cy="369332"/>
          </a:xfrm>
          <a:prstGeom prst="rect">
            <a:avLst/>
          </a:prstGeom>
          <a:noFill/>
        </p:spPr>
        <p:txBody>
          <a:bodyPr wrap="square">
            <a:spAutoFit/>
          </a:bodyPr>
          <a:lstStyle/>
          <a:p>
            <a:r>
              <a:rPr lang="en-GB" sz="1800" b="1" dirty="0">
                <a:solidFill>
                  <a:schemeClr val="accent1">
                    <a:lumMod val="75000"/>
                  </a:schemeClr>
                </a:solidFill>
                <a:latin typeface="+mj-lt"/>
              </a:rPr>
              <a:t>Model Training Information Cont.</a:t>
            </a:r>
          </a:p>
        </p:txBody>
      </p:sp>
    </p:spTree>
    <p:extLst>
      <p:ext uri="{BB962C8B-B14F-4D97-AF65-F5344CB8AC3E}">
        <p14:creationId xmlns:p14="http://schemas.microsoft.com/office/powerpoint/2010/main" val="3518920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871912-E30B-1080-FD3B-D7F9B8E6EF16}"/>
              </a:ext>
            </a:extLst>
          </p:cNvPr>
          <p:cNvPicPr>
            <a:picLocks noChangeAspect="1"/>
          </p:cNvPicPr>
          <p:nvPr/>
        </p:nvPicPr>
        <p:blipFill>
          <a:blip r:embed="rId2"/>
          <a:stretch>
            <a:fillRect/>
          </a:stretch>
        </p:blipFill>
        <p:spPr>
          <a:xfrm>
            <a:off x="616061" y="914401"/>
            <a:ext cx="5481889" cy="3967630"/>
          </a:xfrm>
          <a:prstGeom prst="rect">
            <a:avLst/>
          </a:prstGeom>
        </p:spPr>
      </p:pic>
      <p:sp>
        <p:nvSpPr>
          <p:cNvPr id="7" name="TextBox 6">
            <a:extLst>
              <a:ext uri="{FF2B5EF4-FFF2-40B4-BE49-F238E27FC236}">
                <a16:creationId xmlns:a16="http://schemas.microsoft.com/office/drawing/2014/main" id="{D39CA97D-EBAB-3D4E-EA91-DF0646BA6B61}"/>
              </a:ext>
            </a:extLst>
          </p:cNvPr>
          <p:cNvSpPr txBox="1"/>
          <p:nvPr/>
        </p:nvSpPr>
        <p:spPr>
          <a:xfrm>
            <a:off x="616061" y="416564"/>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04420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6FF76-1050-7385-C238-CC7F524286E4}"/>
              </a:ext>
            </a:extLst>
          </p:cNvPr>
          <p:cNvPicPr>
            <a:picLocks noChangeAspect="1"/>
          </p:cNvPicPr>
          <p:nvPr/>
        </p:nvPicPr>
        <p:blipFill>
          <a:blip r:embed="rId2"/>
          <a:stretch>
            <a:fillRect/>
          </a:stretch>
        </p:blipFill>
        <p:spPr>
          <a:xfrm>
            <a:off x="243281" y="1269122"/>
            <a:ext cx="6789481" cy="2245865"/>
          </a:xfrm>
          <a:prstGeom prst="rect">
            <a:avLst/>
          </a:prstGeom>
        </p:spPr>
      </p:pic>
      <p:sp>
        <p:nvSpPr>
          <p:cNvPr id="5" name="TextBox 4">
            <a:extLst>
              <a:ext uri="{FF2B5EF4-FFF2-40B4-BE49-F238E27FC236}">
                <a16:creationId xmlns:a16="http://schemas.microsoft.com/office/drawing/2014/main" id="{1F731DC6-B28B-6502-9E96-3D4AF43BF762}"/>
              </a:ext>
            </a:extLst>
          </p:cNvPr>
          <p:cNvSpPr txBox="1"/>
          <p:nvPr/>
        </p:nvSpPr>
        <p:spPr>
          <a:xfrm>
            <a:off x="1029749" y="752123"/>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53772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642911" y="667506"/>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640" b="1" dirty="0">
                <a:solidFill>
                  <a:schemeClr val="accent1">
                    <a:lumMod val="75000"/>
                  </a:schemeClr>
                </a:solidFill>
                <a:cs typeface="Arial" panose="020B0604020202020204" pitchFamily="34" charset="0"/>
              </a:rPr>
              <a:t>Introduction</a:t>
            </a:r>
            <a:endParaRPr sz="2640" b="1" dirty="0">
              <a:solidFill>
                <a:schemeClr val="accent1">
                  <a:lumMod val="75000"/>
                </a:schemeClr>
              </a:solidFill>
              <a:cs typeface="Arial" panose="020B0604020202020204" pitchFamily="34" charset="0"/>
            </a:endParaRPr>
          </a:p>
        </p:txBody>
      </p:sp>
      <p:sp>
        <p:nvSpPr>
          <p:cNvPr id="176" name="Google Shape;176;p27"/>
          <p:cNvSpPr txBox="1">
            <a:spLocks noGrp="1"/>
          </p:cNvSpPr>
          <p:nvPr>
            <p:ph type="body" idx="1"/>
          </p:nvPr>
        </p:nvSpPr>
        <p:spPr>
          <a:xfrm>
            <a:off x="542243" y="1276403"/>
            <a:ext cx="6361896" cy="1591944"/>
          </a:xfrm>
          <a:prstGeom prst="rect">
            <a:avLst/>
          </a:prstGeom>
        </p:spPr>
        <p:txBody>
          <a:bodyPr spcFirstLastPara="1" wrap="square" lIns="91425" tIns="91425" rIns="91425" bIns="91425" anchor="t" anchorCtr="0">
            <a:normAutofit/>
          </a:bodyPr>
          <a:lstStyle/>
          <a:p>
            <a:pPr marL="406400" indent="-285750">
              <a:buClr>
                <a:schemeClr val="dk2"/>
              </a:buClr>
              <a:buSzPts val="1700"/>
              <a:buFont typeface="Arial" panose="020B0604020202020204" pitchFamily="34" charset="0"/>
              <a:buChar char="•"/>
            </a:pPr>
            <a:r>
              <a:rPr lang="en-GB" sz="1600" dirty="0">
                <a:solidFill>
                  <a:schemeClr val="tx1"/>
                </a:solidFill>
                <a:ea typeface="Arial"/>
                <a:cs typeface="Arial"/>
                <a:sym typeface="Arial"/>
              </a:rPr>
              <a:t>Single-Image Super-Resolution (SISR) enhances low-resolution images for critical applications like medical imaging and surveillance, but existing methods often struggle to preserve fine details, handle diverse image types, and maintain efficiency in real-world scenarios.</a:t>
            </a:r>
            <a:endParaRPr sz="1600" dirty="0">
              <a:solidFill>
                <a:schemeClr val="tx1"/>
              </a:solidFill>
              <a:ea typeface="Arial"/>
              <a:cs typeface="Arial"/>
              <a:sym typeface="Arial"/>
            </a:endParaRPr>
          </a:p>
          <a:p>
            <a:pPr marL="457200" lvl="0" indent="0" algn="l" rtl="0">
              <a:spcBef>
                <a:spcPts val="1200"/>
              </a:spcBef>
              <a:spcAft>
                <a:spcPts val="0"/>
              </a:spcAft>
              <a:buNone/>
            </a:pPr>
            <a:endParaRPr sz="1700" dirty="0">
              <a:solidFill>
                <a:schemeClr val="dk2"/>
              </a:solidFill>
              <a:latin typeface="Arial"/>
              <a:ea typeface="Arial"/>
              <a:cs typeface="Arial"/>
              <a:sym typeface="Arial"/>
            </a:endParaRPr>
          </a:p>
          <a:p>
            <a:pPr marL="457200" lvl="0" indent="0" algn="l" rtl="0">
              <a:spcBef>
                <a:spcPts val="1200"/>
              </a:spcBef>
              <a:spcAft>
                <a:spcPts val="1200"/>
              </a:spcAft>
              <a:buNone/>
            </a:pPr>
            <a:endParaRPr sz="1700" dirty="0">
              <a:solidFill>
                <a:schemeClr val="dk2"/>
              </a:solidFill>
              <a:latin typeface="Arial"/>
              <a:ea typeface="Arial"/>
              <a:cs typeface="Arial"/>
              <a:sym typeface="Arial"/>
            </a:endParaRPr>
          </a:p>
        </p:txBody>
      </p:sp>
      <p:pic>
        <p:nvPicPr>
          <p:cNvPr id="177" name="Google Shape;177;p27" title="Screenshot 2025-04-16 232552.png"/>
          <p:cNvPicPr preferRelativeResize="0"/>
          <p:nvPr/>
        </p:nvPicPr>
        <p:blipFill>
          <a:blip r:embed="rId3">
            <a:alphaModFix/>
          </a:blip>
          <a:stretch>
            <a:fillRect/>
          </a:stretch>
        </p:blipFill>
        <p:spPr>
          <a:xfrm>
            <a:off x="1492293" y="2942044"/>
            <a:ext cx="3673925" cy="1266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27819-CD97-45F7-2E1B-0C22EC567298}"/>
              </a:ext>
            </a:extLst>
          </p:cNvPr>
          <p:cNvPicPr>
            <a:picLocks noChangeAspect="1"/>
          </p:cNvPicPr>
          <p:nvPr/>
        </p:nvPicPr>
        <p:blipFill>
          <a:blip r:embed="rId2"/>
          <a:stretch>
            <a:fillRect/>
          </a:stretch>
        </p:blipFill>
        <p:spPr>
          <a:xfrm>
            <a:off x="302003" y="1317072"/>
            <a:ext cx="6705516" cy="2229584"/>
          </a:xfrm>
          <a:prstGeom prst="rect">
            <a:avLst/>
          </a:prstGeom>
        </p:spPr>
      </p:pic>
      <p:sp>
        <p:nvSpPr>
          <p:cNvPr id="5" name="TextBox 4">
            <a:extLst>
              <a:ext uri="{FF2B5EF4-FFF2-40B4-BE49-F238E27FC236}">
                <a16:creationId xmlns:a16="http://schemas.microsoft.com/office/drawing/2014/main" id="{BC76F5AC-7C90-691E-F296-AD05877D36FF}"/>
              </a:ext>
            </a:extLst>
          </p:cNvPr>
          <p:cNvSpPr txBox="1"/>
          <p:nvPr/>
        </p:nvSpPr>
        <p:spPr>
          <a:xfrm>
            <a:off x="1366664" y="844402"/>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55465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127FC-B5DB-FEC6-2A7C-CB26C9E5637F}"/>
              </a:ext>
            </a:extLst>
          </p:cNvPr>
          <p:cNvPicPr>
            <a:picLocks noChangeAspect="1"/>
          </p:cNvPicPr>
          <p:nvPr/>
        </p:nvPicPr>
        <p:blipFill>
          <a:blip r:embed="rId2"/>
          <a:stretch>
            <a:fillRect/>
          </a:stretch>
        </p:blipFill>
        <p:spPr>
          <a:xfrm>
            <a:off x="302004" y="907558"/>
            <a:ext cx="6669248" cy="3328384"/>
          </a:xfrm>
          <a:prstGeom prst="rect">
            <a:avLst/>
          </a:prstGeom>
        </p:spPr>
      </p:pic>
      <p:sp>
        <p:nvSpPr>
          <p:cNvPr id="5" name="TextBox 4">
            <a:extLst>
              <a:ext uri="{FF2B5EF4-FFF2-40B4-BE49-F238E27FC236}">
                <a16:creationId xmlns:a16="http://schemas.microsoft.com/office/drawing/2014/main" id="{945FF364-8F01-401C-0EC2-58E627EAD163}"/>
              </a:ext>
            </a:extLst>
          </p:cNvPr>
          <p:cNvSpPr txBox="1"/>
          <p:nvPr/>
        </p:nvSpPr>
        <p:spPr>
          <a:xfrm>
            <a:off x="1432420" y="433342"/>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777048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216FA-56C2-B239-F555-2E1F62C4C0B4}"/>
              </a:ext>
            </a:extLst>
          </p:cNvPr>
          <p:cNvPicPr>
            <a:picLocks noChangeAspect="1"/>
          </p:cNvPicPr>
          <p:nvPr/>
        </p:nvPicPr>
        <p:blipFill>
          <a:blip r:embed="rId2"/>
          <a:stretch>
            <a:fillRect/>
          </a:stretch>
        </p:blipFill>
        <p:spPr>
          <a:xfrm>
            <a:off x="234891" y="1157724"/>
            <a:ext cx="6925837" cy="2828051"/>
          </a:xfrm>
          <a:prstGeom prst="rect">
            <a:avLst/>
          </a:prstGeom>
        </p:spPr>
      </p:pic>
      <p:sp>
        <p:nvSpPr>
          <p:cNvPr id="5" name="TextBox 4">
            <a:extLst>
              <a:ext uri="{FF2B5EF4-FFF2-40B4-BE49-F238E27FC236}">
                <a16:creationId xmlns:a16="http://schemas.microsoft.com/office/drawing/2014/main" id="{19232A77-5C84-A6C7-0305-3BDBFB27B3EA}"/>
              </a:ext>
            </a:extLst>
          </p:cNvPr>
          <p:cNvSpPr txBox="1"/>
          <p:nvPr/>
        </p:nvSpPr>
        <p:spPr>
          <a:xfrm>
            <a:off x="1409712" y="710178"/>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a:t>
            </a:r>
          </a:p>
        </p:txBody>
      </p:sp>
    </p:spTree>
    <p:extLst>
      <p:ext uri="{BB962C8B-B14F-4D97-AF65-F5344CB8AC3E}">
        <p14:creationId xmlns:p14="http://schemas.microsoft.com/office/powerpoint/2010/main" val="269192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22C6A-3D30-AC8E-1492-E94F0D9ADB10}"/>
              </a:ext>
            </a:extLst>
          </p:cNvPr>
          <p:cNvPicPr>
            <a:picLocks noChangeAspect="1"/>
          </p:cNvPicPr>
          <p:nvPr/>
        </p:nvPicPr>
        <p:blipFill>
          <a:blip r:embed="rId2"/>
          <a:stretch>
            <a:fillRect/>
          </a:stretch>
        </p:blipFill>
        <p:spPr>
          <a:xfrm>
            <a:off x="293615" y="1031846"/>
            <a:ext cx="6695286" cy="3227162"/>
          </a:xfrm>
          <a:prstGeom prst="rect">
            <a:avLst/>
          </a:prstGeom>
        </p:spPr>
      </p:pic>
      <p:sp>
        <p:nvSpPr>
          <p:cNvPr id="5" name="TextBox 4">
            <a:extLst>
              <a:ext uri="{FF2B5EF4-FFF2-40B4-BE49-F238E27FC236}">
                <a16:creationId xmlns:a16="http://schemas.microsoft.com/office/drawing/2014/main" id="{70EC48E9-D987-F486-40CF-4749501423AC}"/>
              </a:ext>
            </a:extLst>
          </p:cNvPr>
          <p:cNvSpPr txBox="1"/>
          <p:nvPr/>
        </p:nvSpPr>
        <p:spPr>
          <a:xfrm>
            <a:off x="1491143" y="576715"/>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25124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0A72F-3BF1-FE8D-2E89-C9B5A205144A}"/>
              </a:ext>
            </a:extLst>
          </p:cNvPr>
          <p:cNvPicPr>
            <a:picLocks noChangeAspect="1"/>
          </p:cNvPicPr>
          <p:nvPr/>
        </p:nvPicPr>
        <p:blipFill>
          <a:blip r:embed="rId2"/>
          <a:stretch>
            <a:fillRect/>
          </a:stretch>
        </p:blipFill>
        <p:spPr>
          <a:xfrm>
            <a:off x="335560" y="1300293"/>
            <a:ext cx="6741469" cy="2777892"/>
          </a:xfrm>
          <a:prstGeom prst="rect">
            <a:avLst/>
          </a:prstGeom>
        </p:spPr>
      </p:pic>
      <p:sp>
        <p:nvSpPr>
          <p:cNvPr id="5" name="TextBox 4">
            <a:extLst>
              <a:ext uri="{FF2B5EF4-FFF2-40B4-BE49-F238E27FC236}">
                <a16:creationId xmlns:a16="http://schemas.microsoft.com/office/drawing/2014/main" id="{0A58DBD6-FFBF-41F6-26E3-289BDE657367}"/>
              </a:ext>
            </a:extLst>
          </p:cNvPr>
          <p:cNvSpPr txBox="1"/>
          <p:nvPr/>
        </p:nvSpPr>
        <p:spPr>
          <a:xfrm>
            <a:off x="1482754" y="757538"/>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279767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C14F7-2616-BAA1-12AD-66510CB16A8B}"/>
              </a:ext>
            </a:extLst>
          </p:cNvPr>
          <p:cNvPicPr>
            <a:picLocks noChangeAspect="1"/>
          </p:cNvPicPr>
          <p:nvPr/>
        </p:nvPicPr>
        <p:blipFill>
          <a:blip r:embed="rId2"/>
          <a:stretch>
            <a:fillRect/>
          </a:stretch>
        </p:blipFill>
        <p:spPr>
          <a:xfrm>
            <a:off x="343842" y="1082180"/>
            <a:ext cx="6502282" cy="3241644"/>
          </a:xfrm>
          <a:prstGeom prst="rect">
            <a:avLst/>
          </a:prstGeom>
        </p:spPr>
      </p:pic>
      <p:sp>
        <p:nvSpPr>
          <p:cNvPr id="4" name="TextBox 3">
            <a:extLst>
              <a:ext uri="{FF2B5EF4-FFF2-40B4-BE49-F238E27FC236}">
                <a16:creationId xmlns:a16="http://schemas.microsoft.com/office/drawing/2014/main" id="{4D9F0624-C7CD-6128-FF20-17E146BFFD13}"/>
              </a:ext>
            </a:extLst>
          </p:cNvPr>
          <p:cNvSpPr txBox="1"/>
          <p:nvPr/>
        </p:nvSpPr>
        <p:spPr>
          <a:xfrm>
            <a:off x="1306886" y="665787"/>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32441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12F68-19F5-DD87-11A0-BBD0DD71CF52}"/>
              </a:ext>
            </a:extLst>
          </p:cNvPr>
          <p:cNvPicPr>
            <a:picLocks noChangeAspect="1"/>
          </p:cNvPicPr>
          <p:nvPr/>
        </p:nvPicPr>
        <p:blipFill>
          <a:blip r:embed="rId2"/>
          <a:stretch>
            <a:fillRect/>
          </a:stretch>
        </p:blipFill>
        <p:spPr>
          <a:xfrm>
            <a:off x="234892" y="1409349"/>
            <a:ext cx="7076485" cy="2549587"/>
          </a:xfrm>
          <a:prstGeom prst="rect">
            <a:avLst/>
          </a:prstGeom>
        </p:spPr>
      </p:pic>
      <p:sp>
        <p:nvSpPr>
          <p:cNvPr id="5" name="TextBox 4">
            <a:extLst>
              <a:ext uri="{FF2B5EF4-FFF2-40B4-BE49-F238E27FC236}">
                <a16:creationId xmlns:a16="http://schemas.microsoft.com/office/drawing/2014/main" id="{DEB2BF0F-E985-7ACC-3FB1-2D8FA1684A6E}"/>
              </a:ext>
            </a:extLst>
          </p:cNvPr>
          <p:cNvSpPr txBox="1"/>
          <p:nvPr/>
        </p:nvSpPr>
        <p:spPr>
          <a:xfrm>
            <a:off x="1485037" y="876787"/>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156437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6848D-EDE5-9955-DE9F-4953798619B8}"/>
              </a:ext>
            </a:extLst>
          </p:cNvPr>
          <p:cNvPicPr>
            <a:picLocks noChangeAspect="1"/>
          </p:cNvPicPr>
          <p:nvPr/>
        </p:nvPicPr>
        <p:blipFill>
          <a:blip r:embed="rId2"/>
          <a:stretch>
            <a:fillRect/>
          </a:stretch>
        </p:blipFill>
        <p:spPr>
          <a:xfrm>
            <a:off x="400029" y="880844"/>
            <a:ext cx="6344720" cy="3942822"/>
          </a:xfrm>
          <a:prstGeom prst="rect">
            <a:avLst/>
          </a:prstGeom>
        </p:spPr>
      </p:pic>
      <p:sp>
        <p:nvSpPr>
          <p:cNvPr id="5" name="TextBox 4">
            <a:extLst>
              <a:ext uri="{FF2B5EF4-FFF2-40B4-BE49-F238E27FC236}">
                <a16:creationId xmlns:a16="http://schemas.microsoft.com/office/drawing/2014/main" id="{AECB11DA-9F75-E380-81FD-3B3B3CDFF16C}"/>
              </a:ext>
            </a:extLst>
          </p:cNvPr>
          <p:cNvSpPr txBox="1"/>
          <p:nvPr/>
        </p:nvSpPr>
        <p:spPr>
          <a:xfrm>
            <a:off x="1284292" y="319834"/>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2951886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ABD34D-77EC-9076-02A6-C4DAD9C114A3}"/>
              </a:ext>
            </a:extLst>
          </p:cNvPr>
          <p:cNvPicPr>
            <a:picLocks noChangeAspect="1"/>
          </p:cNvPicPr>
          <p:nvPr/>
        </p:nvPicPr>
        <p:blipFill>
          <a:blip r:embed="rId2"/>
          <a:stretch>
            <a:fillRect/>
          </a:stretch>
        </p:blipFill>
        <p:spPr>
          <a:xfrm>
            <a:off x="293614" y="1065927"/>
            <a:ext cx="6827590" cy="3413795"/>
          </a:xfrm>
          <a:prstGeom prst="rect">
            <a:avLst/>
          </a:prstGeom>
        </p:spPr>
      </p:pic>
      <p:sp>
        <p:nvSpPr>
          <p:cNvPr id="5" name="TextBox 4">
            <a:extLst>
              <a:ext uri="{FF2B5EF4-FFF2-40B4-BE49-F238E27FC236}">
                <a16:creationId xmlns:a16="http://schemas.microsoft.com/office/drawing/2014/main" id="{B97BE41B-B7AA-8699-B1E4-A67880F455E8}"/>
              </a:ext>
            </a:extLst>
          </p:cNvPr>
          <p:cNvSpPr txBox="1"/>
          <p:nvPr/>
        </p:nvSpPr>
        <p:spPr>
          <a:xfrm>
            <a:off x="1419312" y="509889"/>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72678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BB130-72D1-B682-6E56-14D66AD11AE3}"/>
              </a:ext>
            </a:extLst>
          </p:cNvPr>
          <p:cNvPicPr>
            <a:picLocks noChangeAspect="1"/>
          </p:cNvPicPr>
          <p:nvPr/>
        </p:nvPicPr>
        <p:blipFill>
          <a:blip r:embed="rId2"/>
          <a:stretch>
            <a:fillRect/>
          </a:stretch>
        </p:blipFill>
        <p:spPr>
          <a:xfrm>
            <a:off x="302003" y="1183372"/>
            <a:ext cx="6861146" cy="3430573"/>
          </a:xfrm>
          <a:prstGeom prst="rect">
            <a:avLst/>
          </a:prstGeom>
        </p:spPr>
      </p:pic>
      <p:sp>
        <p:nvSpPr>
          <p:cNvPr id="5" name="TextBox 4">
            <a:extLst>
              <a:ext uri="{FF2B5EF4-FFF2-40B4-BE49-F238E27FC236}">
                <a16:creationId xmlns:a16="http://schemas.microsoft.com/office/drawing/2014/main" id="{7711D853-B5B1-4BCD-5717-369E188BB9EA}"/>
              </a:ext>
            </a:extLst>
          </p:cNvPr>
          <p:cNvSpPr txBox="1"/>
          <p:nvPr/>
        </p:nvSpPr>
        <p:spPr>
          <a:xfrm>
            <a:off x="1444479" y="760512"/>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232594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727650" y="568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640" b="1" dirty="0">
                <a:solidFill>
                  <a:schemeClr val="accent1">
                    <a:lumMod val="75000"/>
                  </a:schemeClr>
                </a:solidFill>
                <a:cs typeface="Arial" panose="020B0604020202020204" pitchFamily="34" charset="0"/>
              </a:rPr>
              <a:t>Problem Statement</a:t>
            </a:r>
            <a:endParaRPr sz="2640" b="1" dirty="0">
              <a:solidFill>
                <a:schemeClr val="accent1">
                  <a:lumMod val="75000"/>
                </a:schemeClr>
              </a:solidFill>
              <a:cs typeface="Arial" panose="020B0604020202020204" pitchFamily="34" charset="0"/>
            </a:endParaRPr>
          </a:p>
        </p:txBody>
      </p:sp>
      <p:sp>
        <p:nvSpPr>
          <p:cNvPr id="183" name="Google Shape;183;p28"/>
          <p:cNvSpPr txBox="1">
            <a:spLocks noGrp="1"/>
          </p:cNvSpPr>
          <p:nvPr>
            <p:ph type="body" idx="1"/>
          </p:nvPr>
        </p:nvSpPr>
        <p:spPr>
          <a:xfrm>
            <a:off x="819671" y="1103425"/>
            <a:ext cx="5950244" cy="2486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GB" sz="1600" dirty="0">
                <a:solidFill>
                  <a:schemeClr val="tx1"/>
                </a:solidFill>
                <a:cs typeface="Arial" panose="020B0604020202020204" pitchFamily="34" charset="0"/>
              </a:rPr>
              <a:t>Current super-resolution models struggle with preserving fine details, generalizing across diverse image types, and handling real-world degradations. Many depend on bicubic </a:t>
            </a:r>
            <a:r>
              <a:rPr lang="en-GB" sz="1600" dirty="0" err="1">
                <a:solidFill>
                  <a:schemeClr val="tx1"/>
                </a:solidFill>
                <a:cs typeface="Arial" panose="020B0604020202020204" pitchFamily="34" charset="0"/>
              </a:rPr>
              <a:t>downsampling</a:t>
            </a:r>
            <a:r>
              <a:rPr lang="en-GB" sz="1600" dirty="0">
                <a:solidFill>
                  <a:schemeClr val="tx1"/>
                </a:solidFill>
                <a:cs typeface="Arial" panose="020B0604020202020204" pitchFamily="34" charset="0"/>
              </a:rPr>
              <a:t>, which poorly reflects real-world conditions, while Transformer-based models, though accurate, are computationally intensive. </a:t>
            </a:r>
            <a:r>
              <a:rPr kumimoji="0" lang="en-US" sz="1600" b="0" i="0" u="none" strike="noStrike" kern="0" cap="none" spc="-50" normalizeH="0" baseline="0" noProof="0" dirty="0">
                <a:ln>
                  <a:noFill/>
                </a:ln>
                <a:solidFill>
                  <a:sysClr val="windowText" lastClr="000000"/>
                </a:solidFill>
                <a:effectLst/>
                <a:uLnTx/>
                <a:uFillTx/>
                <a:cs typeface="Arial" panose="020B0604020202020204" pitchFamily="34" charset="0"/>
              </a:rPr>
              <a:t>Many</a:t>
            </a:r>
            <a:r>
              <a:rPr kumimoji="0" lang="en-US" sz="1600" b="0" i="0" u="none" strike="noStrike" kern="0" cap="none" spc="-16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5" normalizeH="0" baseline="0" noProof="0" dirty="0">
                <a:ln>
                  <a:noFill/>
                </a:ln>
                <a:solidFill>
                  <a:sysClr val="windowText" lastClr="000000"/>
                </a:solidFill>
                <a:effectLst/>
                <a:uLnTx/>
                <a:uFillTx/>
                <a:cs typeface="Arial" panose="020B0604020202020204" pitchFamily="34" charset="0"/>
              </a:rPr>
              <a:t>rely</a:t>
            </a:r>
            <a:r>
              <a:rPr kumimoji="0" lang="en-US" sz="1600" b="0" i="0" u="none" strike="noStrike" kern="0" cap="none" spc="-16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20" normalizeH="0" baseline="0" noProof="0" dirty="0">
                <a:ln>
                  <a:noFill/>
                </a:ln>
                <a:solidFill>
                  <a:sysClr val="windowText" lastClr="000000"/>
                </a:solidFill>
                <a:effectLst/>
                <a:uLnTx/>
                <a:uFillTx/>
                <a:cs typeface="Arial" panose="020B0604020202020204" pitchFamily="34" charset="0"/>
              </a:rPr>
              <a:t>on</a:t>
            </a:r>
            <a:r>
              <a:rPr kumimoji="0" lang="en-US" sz="1600" b="0" i="0" u="none" strike="noStrike" kern="0" cap="none" spc="-16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0" normalizeH="0" baseline="0" noProof="0" dirty="0">
                <a:ln>
                  <a:noFill/>
                </a:ln>
                <a:solidFill>
                  <a:sysClr val="windowText" lastClr="000000"/>
                </a:solidFill>
                <a:effectLst/>
                <a:uLnTx/>
                <a:uFillTx/>
                <a:cs typeface="Arial" panose="020B0604020202020204" pitchFamily="34" charset="0"/>
              </a:rPr>
              <a:t>bicubic</a:t>
            </a:r>
            <a:r>
              <a:rPr kumimoji="0" lang="en-US" sz="1600" b="0" i="0" u="none" strike="noStrike" kern="0" cap="none" spc="-16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10" normalizeH="0" baseline="0" noProof="0" dirty="0" err="1">
                <a:ln>
                  <a:noFill/>
                </a:ln>
                <a:solidFill>
                  <a:sysClr val="windowText" lastClr="000000"/>
                </a:solidFill>
                <a:effectLst/>
                <a:uLnTx/>
                <a:uFillTx/>
                <a:cs typeface="Arial" panose="020B0604020202020204" pitchFamily="34" charset="0"/>
              </a:rPr>
              <a:t>downsampling</a:t>
            </a:r>
            <a:r>
              <a:rPr kumimoji="0" lang="en-US" sz="1600" b="0" i="0" u="none" strike="noStrike" kern="0" cap="none" spc="-10"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5" normalizeH="0" baseline="0" noProof="0" dirty="0">
                <a:ln>
                  <a:noFill/>
                </a:ln>
                <a:solidFill>
                  <a:sysClr val="windowText" lastClr="000000"/>
                </a:solidFill>
                <a:effectLst/>
                <a:uLnTx/>
                <a:uFillTx/>
                <a:cs typeface="Arial" panose="020B0604020202020204" pitchFamily="34" charset="0"/>
              </a:rPr>
              <a:t>which</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10" normalizeH="0" baseline="0" noProof="0" dirty="0">
                <a:ln>
                  <a:noFill/>
                </a:ln>
                <a:solidFill>
                  <a:sysClr val="windowText" lastClr="000000"/>
                </a:solidFill>
                <a:effectLst/>
                <a:uLnTx/>
                <a:uFillTx/>
                <a:cs typeface="Arial" panose="020B0604020202020204" pitchFamily="34" charset="0"/>
              </a:rPr>
              <a:t>fails</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0" normalizeH="0" baseline="0" noProof="0" dirty="0">
                <a:ln>
                  <a:noFill/>
                </a:ln>
                <a:solidFill>
                  <a:sysClr val="windowText" lastClr="000000"/>
                </a:solidFill>
                <a:effectLst/>
                <a:uLnTx/>
                <a:uFillTx/>
                <a:cs typeface="Arial" panose="020B0604020202020204" pitchFamily="34" charset="0"/>
              </a:rPr>
              <a:t>to</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0" normalizeH="0" baseline="0" noProof="0" dirty="0">
                <a:ln>
                  <a:noFill/>
                </a:ln>
                <a:solidFill>
                  <a:sysClr val="windowText" lastClr="000000"/>
                </a:solidFill>
                <a:effectLst/>
                <a:uLnTx/>
                <a:uFillTx/>
                <a:cs typeface="Arial" panose="020B0604020202020204" pitchFamily="34" charset="0"/>
              </a:rPr>
              <a:t>replicate</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95" normalizeH="0" baseline="0" noProof="0" dirty="0">
                <a:ln>
                  <a:noFill/>
                </a:ln>
                <a:solidFill>
                  <a:sysClr val="windowText" lastClr="000000"/>
                </a:solidFill>
                <a:effectLst/>
                <a:uLnTx/>
                <a:uFillTx/>
                <a:cs typeface="Arial" panose="020B0604020202020204" pitchFamily="34" charset="0"/>
              </a:rPr>
              <a:t>real-</a:t>
            </a:r>
            <a:r>
              <a:rPr kumimoji="0" lang="en-US" sz="1600" b="0" i="0" u="none" strike="noStrike" kern="0" cap="none" spc="0" normalizeH="0" baseline="0" noProof="0" dirty="0">
                <a:ln>
                  <a:noFill/>
                </a:ln>
                <a:solidFill>
                  <a:sysClr val="windowText" lastClr="000000"/>
                </a:solidFill>
                <a:effectLst/>
                <a:uLnTx/>
                <a:uFillTx/>
                <a:cs typeface="Arial" panose="020B0604020202020204" pitchFamily="34" charset="0"/>
              </a:rPr>
              <a:t>world</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0" normalizeH="0" baseline="0" noProof="0" dirty="0">
                <a:ln>
                  <a:noFill/>
                </a:ln>
                <a:solidFill>
                  <a:sysClr val="windowText" lastClr="000000"/>
                </a:solidFill>
                <a:effectLst/>
                <a:uLnTx/>
                <a:uFillTx/>
                <a:cs typeface="Arial" panose="020B0604020202020204" pitchFamily="34" charset="0"/>
              </a:rPr>
              <a:t>degradations,</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30" normalizeH="0" baseline="0" noProof="0" dirty="0">
                <a:ln>
                  <a:noFill/>
                </a:ln>
                <a:solidFill>
                  <a:sysClr val="windowText" lastClr="000000"/>
                </a:solidFill>
                <a:effectLst/>
                <a:uLnTx/>
                <a:uFillTx/>
                <a:cs typeface="Arial" panose="020B0604020202020204" pitchFamily="34" charset="0"/>
              </a:rPr>
              <a:t>leading</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25" normalizeH="0" baseline="0" noProof="0" dirty="0">
                <a:ln>
                  <a:noFill/>
                </a:ln>
                <a:solidFill>
                  <a:sysClr val="windowText" lastClr="000000"/>
                </a:solidFill>
                <a:effectLst/>
                <a:uLnTx/>
                <a:uFillTx/>
                <a:cs typeface="Arial" panose="020B0604020202020204" pitchFamily="34" charset="0"/>
              </a:rPr>
              <a:t>to </a:t>
            </a:r>
            <a:r>
              <a:rPr kumimoji="0" lang="en-US" sz="1600" b="0" i="0" u="none" strike="noStrike" kern="0" cap="none" spc="-40" normalizeH="0" baseline="0" noProof="0" dirty="0">
                <a:ln>
                  <a:noFill/>
                </a:ln>
                <a:solidFill>
                  <a:sysClr val="windowText" lastClr="000000"/>
                </a:solidFill>
                <a:effectLst/>
                <a:uLnTx/>
                <a:uFillTx/>
                <a:cs typeface="Arial" panose="020B0604020202020204" pitchFamily="34" charset="0"/>
              </a:rPr>
              <a:t>suboptimal</a:t>
            </a:r>
            <a:r>
              <a:rPr kumimoji="0" lang="en-US" sz="1600" b="0" i="0" u="none" strike="noStrike" kern="0" cap="none" spc="-100"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5" normalizeH="0" baseline="0" noProof="0" dirty="0">
                <a:ln>
                  <a:noFill/>
                </a:ln>
                <a:solidFill>
                  <a:sysClr val="windowText" lastClr="000000"/>
                </a:solidFill>
                <a:effectLst/>
                <a:uLnTx/>
                <a:uFillTx/>
                <a:cs typeface="Arial" panose="020B0604020202020204" pitchFamily="34" charset="0"/>
              </a:rPr>
              <a:t>performance.</a:t>
            </a:r>
            <a:r>
              <a:rPr kumimoji="0" lang="en-US" sz="1600" b="0" i="0" u="none" strike="noStrike" kern="0" cap="none" spc="-9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60" normalizeH="0" baseline="0" noProof="0" dirty="0">
                <a:ln>
                  <a:noFill/>
                </a:ln>
                <a:solidFill>
                  <a:sysClr val="windowText" lastClr="000000"/>
                </a:solidFill>
                <a:effectLst/>
                <a:uLnTx/>
                <a:uFillTx/>
                <a:cs typeface="Arial" panose="020B0604020202020204" pitchFamily="34" charset="0"/>
              </a:rPr>
              <a:t>Additionally,</a:t>
            </a:r>
            <a:r>
              <a:rPr kumimoji="0" lang="en-US" sz="1600" b="0" i="0" u="none" strike="noStrike" kern="0" cap="none" spc="-9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85" normalizeH="0" baseline="0" noProof="0" dirty="0">
                <a:ln>
                  <a:noFill/>
                </a:ln>
                <a:solidFill>
                  <a:sysClr val="windowText" lastClr="000000"/>
                </a:solidFill>
                <a:effectLst/>
                <a:uLnTx/>
                <a:uFillTx/>
                <a:cs typeface="Arial" panose="020B0604020202020204" pitchFamily="34" charset="0"/>
              </a:rPr>
              <a:t>Transformer-</a:t>
            </a:r>
            <a:r>
              <a:rPr kumimoji="0" lang="en-US" sz="1600" b="0" i="0" u="none" strike="noStrike" kern="0" cap="none" spc="0" normalizeH="0" baseline="0" noProof="0" dirty="0">
                <a:ln>
                  <a:noFill/>
                </a:ln>
                <a:solidFill>
                  <a:sysClr val="windowText" lastClr="000000"/>
                </a:solidFill>
                <a:effectLst/>
                <a:uLnTx/>
                <a:uFillTx/>
                <a:cs typeface="Arial" panose="020B0604020202020204" pitchFamily="34" charset="0"/>
              </a:rPr>
              <a:t>based</a:t>
            </a:r>
            <a:r>
              <a:rPr kumimoji="0" lang="en-US" sz="1600" b="0" i="0" u="none" strike="noStrike" kern="0" cap="none" spc="-100"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10" normalizeH="0" baseline="0" noProof="0" dirty="0">
                <a:ln>
                  <a:noFill/>
                </a:ln>
                <a:solidFill>
                  <a:sysClr val="windowText" lastClr="000000"/>
                </a:solidFill>
                <a:effectLst/>
                <a:uLnTx/>
                <a:uFillTx/>
                <a:cs typeface="Arial" panose="020B0604020202020204" pitchFamily="34" charset="0"/>
              </a:rPr>
              <a:t>models, </a:t>
            </a:r>
            <a:r>
              <a:rPr kumimoji="0" lang="en-US" sz="1600" b="0" i="0" u="none" strike="noStrike" kern="0" cap="none" spc="-80" normalizeH="0" baseline="0" noProof="0" dirty="0">
                <a:ln>
                  <a:noFill/>
                </a:ln>
                <a:solidFill>
                  <a:sysClr val="windowText" lastClr="000000"/>
                </a:solidFill>
                <a:effectLst/>
                <a:uLnTx/>
                <a:uFillTx/>
                <a:cs typeface="Arial" panose="020B0604020202020204" pitchFamily="34" charset="0"/>
              </a:rPr>
              <a:t>though</a:t>
            </a:r>
            <a:r>
              <a:rPr kumimoji="0" lang="en-US" sz="1600" b="0" i="0" u="none" strike="noStrike" kern="0" cap="none" spc="-150"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45" normalizeH="0" baseline="0" noProof="0" dirty="0">
                <a:ln>
                  <a:noFill/>
                </a:ln>
                <a:solidFill>
                  <a:sysClr val="windowText" lastClr="000000"/>
                </a:solidFill>
                <a:effectLst/>
                <a:uLnTx/>
                <a:uFillTx/>
                <a:cs typeface="Arial" panose="020B0604020202020204" pitchFamily="34" charset="0"/>
              </a:rPr>
              <a:t>powerful,</a:t>
            </a:r>
            <a:r>
              <a:rPr kumimoji="0" lang="en-US" sz="1600" b="0" i="0" u="none" strike="noStrike" kern="0" cap="none" spc="-14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5" normalizeH="0" baseline="0" noProof="0" dirty="0">
                <a:ln>
                  <a:noFill/>
                </a:ln>
                <a:solidFill>
                  <a:sysClr val="windowText" lastClr="000000"/>
                </a:solidFill>
                <a:effectLst/>
                <a:uLnTx/>
                <a:uFillTx/>
                <a:cs typeface="Arial" panose="020B0604020202020204" pitchFamily="34" charset="0"/>
              </a:rPr>
              <a:t>are</a:t>
            </a:r>
            <a:r>
              <a:rPr kumimoji="0" lang="en-US" sz="1600" b="0" i="0" u="none" strike="noStrike" kern="0" cap="none" spc="-14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45" normalizeH="0" baseline="0" noProof="0" dirty="0">
                <a:ln>
                  <a:noFill/>
                </a:ln>
                <a:solidFill>
                  <a:sysClr val="windowText" lastClr="000000"/>
                </a:solidFill>
                <a:effectLst/>
                <a:uLnTx/>
                <a:uFillTx/>
                <a:cs typeface="Arial" panose="020B0604020202020204" pitchFamily="34" charset="0"/>
              </a:rPr>
              <a:t>computationally</a:t>
            </a:r>
            <a:r>
              <a:rPr kumimoji="0" lang="en-US" sz="1600" b="0" i="0" u="none" strike="noStrike" kern="0" cap="none" spc="-14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55" normalizeH="0" baseline="0" noProof="0" dirty="0">
                <a:ln>
                  <a:noFill/>
                </a:ln>
                <a:solidFill>
                  <a:sysClr val="windowText" lastClr="000000"/>
                </a:solidFill>
                <a:effectLst/>
                <a:uLnTx/>
                <a:uFillTx/>
                <a:cs typeface="Arial" panose="020B0604020202020204" pitchFamily="34" charset="0"/>
              </a:rPr>
              <a:t>expensive,</a:t>
            </a:r>
            <a:r>
              <a:rPr kumimoji="0" lang="en-US" sz="1600" b="0" i="0" u="none" strike="noStrike" kern="0" cap="none" spc="-14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105" normalizeH="0" baseline="0" noProof="0" dirty="0">
                <a:ln>
                  <a:noFill/>
                </a:ln>
                <a:solidFill>
                  <a:sysClr val="windowText" lastClr="000000"/>
                </a:solidFill>
                <a:effectLst/>
                <a:uLnTx/>
                <a:uFillTx/>
                <a:cs typeface="Arial" panose="020B0604020202020204" pitchFamily="34" charset="0"/>
              </a:rPr>
              <a:t>limiting</a:t>
            </a:r>
            <a:r>
              <a:rPr kumimoji="0" lang="en-US" sz="1600" b="0" i="0" u="none" strike="noStrike" kern="0" cap="none" spc="-145" normalizeH="0" baseline="0" noProof="0" dirty="0">
                <a:ln>
                  <a:noFill/>
                </a:ln>
                <a:solidFill>
                  <a:sysClr val="windowText" lastClr="000000"/>
                </a:solidFill>
                <a:effectLst/>
                <a:uLnTx/>
                <a:uFillTx/>
                <a:cs typeface="Arial" panose="020B0604020202020204" pitchFamily="34" charset="0"/>
              </a:rPr>
              <a:t> </a:t>
            </a:r>
            <a:r>
              <a:rPr kumimoji="0" lang="en-US" sz="1600" b="0" i="0" u="none" strike="noStrike" kern="0" cap="none" spc="-10" normalizeH="0" baseline="0" noProof="0" dirty="0">
                <a:ln>
                  <a:noFill/>
                </a:ln>
                <a:solidFill>
                  <a:sysClr val="windowText" lastClr="000000"/>
                </a:solidFill>
                <a:effectLst/>
                <a:uLnTx/>
                <a:uFillTx/>
                <a:cs typeface="Arial" panose="020B0604020202020204" pitchFamily="34" charset="0"/>
              </a:rPr>
              <a:t>their </a:t>
            </a:r>
            <a:r>
              <a:rPr kumimoji="0" lang="en-US" sz="1600" b="0" i="0" u="none" strike="noStrike" kern="0" cap="none" spc="-60" normalizeH="0" baseline="0" noProof="0" dirty="0">
                <a:ln>
                  <a:noFill/>
                </a:ln>
                <a:solidFill>
                  <a:sysClr val="windowText" lastClr="000000"/>
                </a:solidFill>
                <a:effectLst/>
                <a:uLnTx/>
                <a:uFillTx/>
                <a:cs typeface="Arial" panose="020B0604020202020204" pitchFamily="34" charset="0"/>
              </a:rPr>
              <a:t>practicality.</a:t>
            </a:r>
            <a:r>
              <a:rPr kumimoji="0" lang="en-US" sz="1600" b="0" i="0" u="none" strike="noStrike" kern="0" cap="none" spc="-185" normalizeH="0" baseline="0" noProof="0" dirty="0">
                <a:ln>
                  <a:noFill/>
                </a:ln>
                <a:solidFill>
                  <a:sysClr val="windowText" lastClr="000000"/>
                </a:solidFill>
                <a:effectLst/>
                <a:uLnTx/>
                <a:uFillTx/>
                <a:cs typeface="Arial" panose="020B0604020202020204" pitchFamily="34" charset="0"/>
              </a:rPr>
              <a:t> </a:t>
            </a:r>
            <a:endParaRPr sz="1600" dirty="0">
              <a:solidFill>
                <a:schemeClr val="tx1"/>
              </a:solidFill>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364B8-50C2-9EEE-2307-14DF0AA4DC8E}"/>
              </a:ext>
            </a:extLst>
          </p:cNvPr>
          <p:cNvPicPr>
            <a:picLocks noChangeAspect="1"/>
          </p:cNvPicPr>
          <p:nvPr/>
        </p:nvPicPr>
        <p:blipFill>
          <a:blip r:embed="rId2"/>
          <a:stretch>
            <a:fillRect/>
          </a:stretch>
        </p:blipFill>
        <p:spPr>
          <a:xfrm>
            <a:off x="302003" y="1493239"/>
            <a:ext cx="6825036" cy="2733427"/>
          </a:xfrm>
          <a:prstGeom prst="rect">
            <a:avLst/>
          </a:prstGeom>
        </p:spPr>
      </p:pic>
      <p:sp>
        <p:nvSpPr>
          <p:cNvPr id="5" name="TextBox 4">
            <a:extLst>
              <a:ext uri="{FF2B5EF4-FFF2-40B4-BE49-F238E27FC236}">
                <a16:creationId xmlns:a16="http://schemas.microsoft.com/office/drawing/2014/main" id="{D502F43E-2569-71E2-68D7-67328480CBE1}"/>
              </a:ext>
            </a:extLst>
          </p:cNvPr>
          <p:cNvSpPr txBox="1"/>
          <p:nvPr/>
        </p:nvSpPr>
        <p:spPr>
          <a:xfrm>
            <a:off x="1426424" y="916834"/>
            <a:ext cx="4576194" cy="369332"/>
          </a:xfrm>
          <a:prstGeom prst="rect">
            <a:avLst/>
          </a:prstGeom>
          <a:noFill/>
        </p:spPr>
        <p:txBody>
          <a:bodyPr wrap="square">
            <a:spAutoFit/>
          </a:bodyPr>
          <a:lstStyle/>
          <a:p>
            <a:pPr algn="ctr"/>
            <a:r>
              <a:rPr lang="en-GB" sz="1800" b="1" dirty="0">
                <a:solidFill>
                  <a:schemeClr val="accent1">
                    <a:lumMod val="75000"/>
                  </a:schemeClr>
                </a:solidFill>
                <a:latin typeface="+mj-lt"/>
              </a:rPr>
              <a:t>Input  Vs Output </a:t>
            </a:r>
          </a:p>
        </p:txBody>
      </p:sp>
    </p:spTree>
    <p:extLst>
      <p:ext uri="{BB962C8B-B14F-4D97-AF65-F5344CB8AC3E}">
        <p14:creationId xmlns:p14="http://schemas.microsoft.com/office/powerpoint/2010/main" val="3017413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C6D0FF5-3DBC-EB52-F3F9-729DFDC0DD76}"/>
              </a:ext>
            </a:extLst>
          </p:cNvPr>
          <p:cNvGraphicFramePr>
            <a:graphicFrameLocks noGrp="1"/>
          </p:cNvGraphicFramePr>
          <p:nvPr>
            <p:extLst>
              <p:ext uri="{D42A27DB-BD31-4B8C-83A1-F6EECF244321}">
                <p14:modId xmlns:p14="http://schemas.microsoft.com/office/powerpoint/2010/main" val="2790643607"/>
              </p:ext>
            </p:extLst>
          </p:nvPr>
        </p:nvGraphicFramePr>
        <p:xfrm>
          <a:off x="256331" y="783816"/>
          <a:ext cx="6711248" cy="1590233"/>
        </p:xfrm>
        <a:graphic>
          <a:graphicData uri="http://schemas.openxmlformats.org/drawingml/2006/table">
            <a:tbl>
              <a:tblPr>
                <a:tableStyleId>{3C2FFA5D-87B4-456A-9821-1D502468CF0F}</a:tableStyleId>
              </a:tblPr>
              <a:tblGrid>
                <a:gridCol w="1677812">
                  <a:extLst>
                    <a:ext uri="{9D8B030D-6E8A-4147-A177-3AD203B41FA5}">
                      <a16:colId xmlns:a16="http://schemas.microsoft.com/office/drawing/2014/main" val="3474239831"/>
                    </a:ext>
                  </a:extLst>
                </a:gridCol>
                <a:gridCol w="1677812">
                  <a:extLst>
                    <a:ext uri="{9D8B030D-6E8A-4147-A177-3AD203B41FA5}">
                      <a16:colId xmlns:a16="http://schemas.microsoft.com/office/drawing/2014/main" val="3971684205"/>
                    </a:ext>
                  </a:extLst>
                </a:gridCol>
                <a:gridCol w="1677812">
                  <a:extLst>
                    <a:ext uri="{9D8B030D-6E8A-4147-A177-3AD203B41FA5}">
                      <a16:colId xmlns:a16="http://schemas.microsoft.com/office/drawing/2014/main" val="2172085647"/>
                    </a:ext>
                  </a:extLst>
                </a:gridCol>
                <a:gridCol w="1677812">
                  <a:extLst>
                    <a:ext uri="{9D8B030D-6E8A-4147-A177-3AD203B41FA5}">
                      <a16:colId xmlns:a16="http://schemas.microsoft.com/office/drawing/2014/main" val="2007184379"/>
                    </a:ext>
                  </a:extLst>
                </a:gridCol>
              </a:tblGrid>
              <a:tr h="324537">
                <a:tc>
                  <a:txBody>
                    <a:bodyPr/>
                    <a:lstStyle/>
                    <a:p>
                      <a:pPr algn="ctr"/>
                      <a:r>
                        <a:rPr lang="en-GB" sz="1400" b="1" dirty="0">
                          <a:solidFill>
                            <a:schemeClr val="accent2">
                              <a:lumMod val="75000"/>
                            </a:schemeClr>
                          </a:solidFill>
                        </a:rPr>
                        <a:t>Model Name</a:t>
                      </a:r>
                    </a:p>
                  </a:txBody>
                  <a:tcPr anchor="ctr"/>
                </a:tc>
                <a:tc>
                  <a:txBody>
                    <a:bodyPr/>
                    <a:lstStyle/>
                    <a:p>
                      <a:pPr algn="ctr"/>
                      <a:r>
                        <a:rPr lang="en-GB" sz="1400" b="1" dirty="0">
                          <a:solidFill>
                            <a:schemeClr val="accent2">
                              <a:lumMod val="75000"/>
                            </a:schemeClr>
                          </a:solidFill>
                        </a:rPr>
                        <a:t>Parameters</a:t>
                      </a:r>
                    </a:p>
                  </a:txBody>
                  <a:tcPr anchor="ctr"/>
                </a:tc>
                <a:tc>
                  <a:txBody>
                    <a:bodyPr/>
                    <a:lstStyle/>
                    <a:p>
                      <a:pPr algn="ctr"/>
                      <a:r>
                        <a:rPr lang="en-GB" sz="1400" b="1" dirty="0">
                          <a:solidFill>
                            <a:schemeClr val="accent2">
                              <a:lumMod val="75000"/>
                            </a:schemeClr>
                          </a:solidFill>
                        </a:rPr>
                        <a:t>Set14 PSNR</a:t>
                      </a:r>
                    </a:p>
                  </a:txBody>
                  <a:tcPr anchor="ctr"/>
                </a:tc>
                <a:tc>
                  <a:txBody>
                    <a:bodyPr/>
                    <a:lstStyle/>
                    <a:p>
                      <a:pPr algn="ctr"/>
                      <a:r>
                        <a:rPr lang="en-GB" sz="1400" b="1" dirty="0">
                          <a:solidFill>
                            <a:schemeClr val="accent2">
                              <a:lumMod val="75000"/>
                            </a:schemeClr>
                          </a:solidFill>
                        </a:rPr>
                        <a:t>Set14 SSIM</a:t>
                      </a:r>
                    </a:p>
                  </a:txBody>
                  <a:tcPr anchor="ctr"/>
                </a:tc>
                <a:extLst>
                  <a:ext uri="{0D108BD9-81ED-4DB2-BD59-A6C34878D82A}">
                    <a16:rowId xmlns:a16="http://schemas.microsoft.com/office/drawing/2014/main" val="1907224364"/>
                  </a:ext>
                </a:extLst>
              </a:tr>
              <a:tr h="316424">
                <a:tc>
                  <a:txBody>
                    <a:bodyPr/>
                    <a:lstStyle/>
                    <a:p>
                      <a:pPr algn="ctr"/>
                      <a:r>
                        <a:rPr lang="en-GB" b="1" dirty="0"/>
                        <a:t>Our Model</a:t>
                      </a:r>
                      <a:endParaRPr lang="en-GB" dirty="0"/>
                    </a:p>
                  </a:txBody>
                  <a:tcPr anchor="ctr"/>
                </a:tc>
                <a:tc>
                  <a:txBody>
                    <a:bodyPr/>
                    <a:lstStyle/>
                    <a:p>
                      <a:pPr algn="ctr"/>
                      <a:r>
                        <a:rPr lang="en-GB" dirty="0"/>
                        <a:t>~1.5M</a:t>
                      </a:r>
                    </a:p>
                  </a:txBody>
                  <a:tcPr anchor="ctr"/>
                </a:tc>
                <a:tc>
                  <a:txBody>
                    <a:bodyPr/>
                    <a:lstStyle/>
                    <a:p>
                      <a:pPr algn="ctr"/>
                      <a:r>
                        <a:rPr lang="en-GB" dirty="0"/>
                        <a:t>22.5 dB</a:t>
                      </a:r>
                    </a:p>
                  </a:txBody>
                  <a:tcPr anchor="ctr"/>
                </a:tc>
                <a:tc>
                  <a:txBody>
                    <a:bodyPr/>
                    <a:lstStyle/>
                    <a:p>
                      <a:pPr algn="ctr"/>
                      <a:r>
                        <a:rPr lang="en-GB" dirty="0"/>
                        <a:t>0.65</a:t>
                      </a:r>
                    </a:p>
                  </a:txBody>
                  <a:tcPr anchor="ctr"/>
                </a:tc>
                <a:extLst>
                  <a:ext uri="{0D108BD9-81ED-4DB2-BD59-A6C34878D82A}">
                    <a16:rowId xmlns:a16="http://schemas.microsoft.com/office/drawing/2014/main" val="48927055"/>
                  </a:ext>
                </a:extLst>
              </a:tr>
              <a:tr h="316424">
                <a:tc>
                  <a:txBody>
                    <a:bodyPr/>
                    <a:lstStyle/>
                    <a:p>
                      <a:pPr algn="ctr"/>
                      <a:r>
                        <a:rPr lang="en-GB" b="1" dirty="0"/>
                        <a:t>ESRGAN</a:t>
                      </a:r>
                      <a:endParaRPr lang="en-GB" dirty="0"/>
                    </a:p>
                  </a:txBody>
                  <a:tcPr anchor="ctr"/>
                </a:tc>
                <a:tc>
                  <a:txBody>
                    <a:bodyPr/>
                    <a:lstStyle/>
                    <a:p>
                      <a:pPr algn="ctr"/>
                      <a:r>
                        <a:rPr lang="en-GB"/>
                        <a:t>~16.7M</a:t>
                      </a:r>
                    </a:p>
                  </a:txBody>
                  <a:tcPr anchor="ctr"/>
                </a:tc>
                <a:tc>
                  <a:txBody>
                    <a:bodyPr/>
                    <a:lstStyle/>
                    <a:p>
                      <a:pPr algn="ctr"/>
                      <a:r>
                        <a:rPr lang="en-GB" dirty="0"/>
                        <a:t>28.94 dB</a:t>
                      </a:r>
                    </a:p>
                  </a:txBody>
                  <a:tcPr anchor="ctr"/>
                </a:tc>
                <a:tc>
                  <a:txBody>
                    <a:bodyPr/>
                    <a:lstStyle/>
                    <a:p>
                      <a:pPr algn="ctr"/>
                      <a:r>
                        <a:rPr lang="en-GB"/>
                        <a:t>0.790</a:t>
                      </a:r>
                    </a:p>
                  </a:txBody>
                  <a:tcPr anchor="ctr"/>
                </a:tc>
                <a:extLst>
                  <a:ext uri="{0D108BD9-81ED-4DB2-BD59-A6C34878D82A}">
                    <a16:rowId xmlns:a16="http://schemas.microsoft.com/office/drawing/2014/main" val="501354431"/>
                  </a:ext>
                </a:extLst>
              </a:tr>
              <a:tr h="316424">
                <a:tc>
                  <a:txBody>
                    <a:bodyPr/>
                    <a:lstStyle/>
                    <a:p>
                      <a:pPr algn="ctr"/>
                      <a:r>
                        <a:rPr lang="en-GB" b="1"/>
                        <a:t>SwinIR</a:t>
                      </a:r>
                      <a:endParaRPr lang="en-GB"/>
                    </a:p>
                  </a:txBody>
                  <a:tcPr anchor="ctr"/>
                </a:tc>
                <a:tc>
                  <a:txBody>
                    <a:bodyPr/>
                    <a:lstStyle/>
                    <a:p>
                      <a:pPr algn="ctr"/>
                      <a:r>
                        <a:rPr lang="en-GB"/>
                        <a:t>~11.9M</a:t>
                      </a:r>
                    </a:p>
                  </a:txBody>
                  <a:tcPr anchor="ctr"/>
                </a:tc>
                <a:tc>
                  <a:txBody>
                    <a:bodyPr/>
                    <a:lstStyle/>
                    <a:p>
                      <a:pPr algn="ctr"/>
                      <a:r>
                        <a:rPr lang="en-GB" dirty="0"/>
                        <a:t>29.09 dB</a:t>
                      </a:r>
                    </a:p>
                  </a:txBody>
                  <a:tcPr anchor="ctr"/>
                </a:tc>
                <a:tc>
                  <a:txBody>
                    <a:bodyPr/>
                    <a:lstStyle/>
                    <a:p>
                      <a:pPr algn="ctr"/>
                      <a:r>
                        <a:rPr lang="en-GB" dirty="0"/>
                        <a:t>0.789</a:t>
                      </a:r>
                    </a:p>
                  </a:txBody>
                  <a:tcPr anchor="ctr"/>
                </a:tc>
                <a:extLst>
                  <a:ext uri="{0D108BD9-81ED-4DB2-BD59-A6C34878D82A}">
                    <a16:rowId xmlns:a16="http://schemas.microsoft.com/office/drawing/2014/main" val="1967402869"/>
                  </a:ext>
                </a:extLst>
              </a:tr>
              <a:tr h="316424">
                <a:tc>
                  <a:txBody>
                    <a:bodyPr/>
                    <a:lstStyle/>
                    <a:p>
                      <a:pPr algn="ctr"/>
                      <a:r>
                        <a:rPr lang="en-GB" b="1"/>
                        <a:t>ProSR</a:t>
                      </a:r>
                      <a:endParaRPr lang="en-GB"/>
                    </a:p>
                  </a:txBody>
                  <a:tcPr anchor="ctr"/>
                </a:tc>
                <a:tc>
                  <a:txBody>
                    <a:bodyPr/>
                    <a:lstStyle/>
                    <a:p>
                      <a:pPr algn="ctr"/>
                      <a:r>
                        <a:rPr lang="en-GB"/>
                        <a:t>~38M</a:t>
                      </a:r>
                    </a:p>
                  </a:txBody>
                  <a:tcPr anchor="ctr"/>
                </a:tc>
                <a:tc>
                  <a:txBody>
                    <a:bodyPr/>
                    <a:lstStyle/>
                    <a:p>
                      <a:pPr algn="ctr"/>
                      <a:r>
                        <a:rPr lang="en-GB" dirty="0"/>
                        <a:t>28.94 dB</a:t>
                      </a:r>
                    </a:p>
                  </a:txBody>
                  <a:tcPr anchor="ctr"/>
                </a:tc>
                <a:tc>
                  <a:txBody>
                    <a:bodyPr/>
                    <a:lstStyle/>
                    <a:p>
                      <a:pPr algn="ctr"/>
                      <a:r>
                        <a:rPr lang="en-GB" dirty="0"/>
                        <a:t>0.790</a:t>
                      </a:r>
                    </a:p>
                  </a:txBody>
                  <a:tcPr anchor="ctr"/>
                </a:tc>
                <a:extLst>
                  <a:ext uri="{0D108BD9-81ED-4DB2-BD59-A6C34878D82A}">
                    <a16:rowId xmlns:a16="http://schemas.microsoft.com/office/drawing/2014/main" val="556491042"/>
                  </a:ext>
                </a:extLst>
              </a:tr>
            </a:tbl>
          </a:graphicData>
        </a:graphic>
      </p:graphicFrame>
      <p:sp>
        <p:nvSpPr>
          <p:cNvPr id="4" name="TextBox 3">
            <a:extLst>
              <a:ext uri="{FF2B5EF4-FFF2-40B4-BE49-F238E27FC236}">
                <a16:creationId xmlns:a16="http://schemas.microsoft.com/office/drawing/2014/main" id="{201B871D-D3EF-CA50-4947-F8AF55BAA893}"/>
              </a:ext>
            </a:extLst>
          </p:cNvPr>
          <p:cNvSpPr txBox="1"/>
          <p:nvPr/>
        </p:nvSpPr>
        <p:spPr>
          <a:xfrm>
            <a:off x="256331" y="278403"/>
            <a:ext cx="4576194" cy="369332"/>
          </a:xfrm>
          <a:prstGeom prst="rect">
            <a:avLst/>
          </a:prstGeom>
          <a:noFill/>
        </p:spPr>
        <p:txBody>
          <a:bodyPr wrap="square">
            <a:spAutoFit/>
          </a:bodyPr>
          <a:lstStyle/>
          <a:p>
            <a:r>
              <a:rPr lang="en-GB" sz="1800" b="1" dirty="0">
                <a:solidFill>
                  <a:schemeClr val="accent1">
                    <a:lumMod val="75000"/>
                  </a:schemeClr>
                </a:solidFill>
                <a:latin typeface="+mj-lt"/>
              </a:rPr>
              <a:t>Model Comparison</a:t>
            </a:r>
          </a:p>
        </p:txBody>
      </p:sp>
      <p:graphicFrame>
        <p:nvGraphicFramePr>
          <p:cNvPr id="3" name="Table 2">
            <a:extLst>
              <a:ext uri="{FF2B5EF4-FFF2-40B4-BE49-F238E27FC236}">
                <a16:creationId xmlns:a16="http://schemas.microsoft.com/office/drawing/2014/main" id="{FDEF7D45-317B-630C-9D64-992EAD564F9C}"/>
              </a:ext>
            </a:extLst>
          </p:cNvPr>
          <p:cNvGraphicFramePr>
            <a:graphicFrameLocks noGrp="1"/>
          </p:cNvGraphicFramePr>
          <p:nvPr>
            <p:extLst>
              <p:ext uri="{D42A27DB-BD31-4B8C-83A1-F6EECF244321}">
                <p14:modId xmlns:p14="http://schemas.microsoft.com/office/powerpoint/2010/main" val="2447934600"/>
              </p:ext>
            </p:extLst>
          </p:nvPr>
        </p:nvGraphicFramePr>
        <p:xfrm>
          <a:off x="256331" y="2652128"/>
          <a:ext cx="6711248" cy="1956030"/>
        </p:xfrm>
        <a:graphic>
          <a:graphicData uri="http://schemas.openxmlformats.org/drawingml/2006/table">
            <a:tbl>
              <a:tblPr firstRow="1" bandRow="1">
                <a:tableStyleId>{51203766-48B3-4CBC-8A4E-EB680940710A}</a:tableStyleId>
              </a:tblPr>
              <a:tblGrid>
                <a:gridCol w="1677812">
                  <a:extLst>
                    <a:ext uri="{9D8B030D-6E8A-4147-A177-3AD203B41FA5}">
                      <a16:colId xmlns:a16="http://schemas.microsoft.com/office/drawing/2014/main" val="2828175468"/>
                    </a:ext>
                  </a:extLst>
                </a:gridCol>
                <a:gridCol w="1677812">
                  <a:extLst>
                    <a:ext uri="{9D8B030D-6E8A-4147-A177-3AD203B41FA5}">
                      <a16:colId xmlns:a16="http://schemas.microsoft.com/office/drawing/2014/main" val="1474749364"/>
                    </a:ext>
                  </a:extLst>
                </a:gridCol>
                <a:gridCol w="1677812">
                  <a:extLst>
                    <a:ext uri="{9D8B030D-6E8A-4147-A177-3AD203B41FA5}">
                      <a16:colId xmlns:a16="http://schemas.microsoft.com/office/drawing/2014/main" val="1877961236"/>
                    </a:ext>
                  </a:extLst>
                </a:gridCol>
                <a:gridCol w="1677812">
                  <a:extLst>
                    <a:ext uri="{9D8B030D-6E8A-4147-A177-3AD203B41FA5}">
                      <a16:colId xmlns:a16="http://schemas.microsoft.com/office/drawing/2014/main" val="896538184"/>
                    </a:ext>
                  </a:extLst>
                </a:gridCol>
              </a:tblGrid>
              <a:tr h="391206">
                <a:tc>
                  <a:txBody>
                    <a:bodyPr/>
                    <a:lstStyle/>
                    <a:p>
                      <a:pPr algn="ctr"/>
                      <a:r>
                        <a:rPr lang="en-GB" dirty="0"/>
                        <a:t>Model Name</a:t>
                      </a:r>
                    </a:p>
                  </a:txBody>
                  <a:tcPr/>
                </a:tc>
                <a:tc>
                  <a:txBody>
                    <a:bodyPr/>
                    <a:lstStyle/>
                    <a:p>
                      <a:pPr algn="ctr"/>
                      <a:r>
                        <a:rPr lang="en-GB" dirty="0"/>
                        <a:t>% </a:t>
                      </a:r>
                      <a:r>
                        <a:rPr lang="en-GB" dirty="0" err="1"/>
                        <a:t>inc</a:t>
                      </a:r>
                      <a:r>
                        <a:rPr lang="en-GB" dirty="0"/>
                        <a:t> in Params</a:t>
                      </a:r>
                    </a:p>
                  </a:txBody>
                  <a:tcPr/>
                </a:tc>
                <a:tc>
                  <a:txBody>
                    <a:bodyPr/>
                    <a:lstStyle/>
                    <a:p>
                      <a:pPr algn="ctr"/>
                      <a:r>
                        <a:rPr lang="en-GB" dirty="0"/>
                        <a:t>% </a:t>
                      </a:r>
                      <a:r>
                        <a:rPr lang="en-GB" dirty="0" err="1"/>
                        <a:t>inc</a:t>
                      </a:r>
                      <a:r>
                        <a:rPr lang="en-GB" dirty="0"/>
                        <a:t> in PSNR</a:t>
                      </a:r>
                    </a:p>
                  </a:txBody>
                  <a:tcPr/>
                </a:tc>
                <a:tc>
                  <a:txBody>
                    <a:bodyPr/>
                    <a:lstStyle/>
                    <a:p>
                      <a:pPr algn="ctr"/>
                      <a:r>
                        <a:rPr lang="en-GB" dirty="0"/>
                        <a:t>% </a:t>
                      </a:r>
                      <a:r>
                        <a:rPr lang="en-GB" dirty="0" err="1"/>
                        <a:t>inc</a:t>
                      </a:r>
                      <a:r>
                        <a:rPr lang="en-GB" dirty="0"/>
                        <a:t> in SSIM</a:t>
                      </a:r>
                    </a:p>
                  </a:txBody>
                  <a:tcPr/>
                </a:tc>
                <a:extLst>
                  <a:ext uri="{0D108BD9-81ED-4DB2-BD59-A6C34878D82A}">
                    <a16:rowId xmlns:a16="http://schemas.microsoft.com/office/drawing/2014/main" val="3453468001"/>
                  </a:ext>
                </a:extLst>
              </a:tr>
              <a:tr h="391206">
                <a:tc>
                  <a:txBody>
                    <a:bodyPr/>
                    <a:lstStyle/>
                    <a:p>
                      <a:pPr algn="ctr"/>
                      <a:r>
                        <a:rPr lang="en-GB" dirty="0"/>
                        <a:t>Our Model</a:t>
                      </a:r>
                    </a:p>
                  </a:txBody>
                  <a:tcPr/>
                </a:tc>
                <a:tc>
                  <a:txBody>
                    <a:bodyPr/>
                    <a:lstStyle/>
                    <a:p>
                      <a:pPr algn="ctr"/>
                      <a:r>
                        <a:rPr lang="en-GB" dirty="0"/>
                        <a:t>_</a:t>
                      </a:r>
                    </a:p>
                  </a:txBody>
                  <a:tcPr/>
                </a:tc>
                <a:tc>
                  <a:txBody>
                    <a:bodyPr/>
                    <a:lstStyle/>
                    <a:p>
                      <a:pPr algn="ctr"/>
                      <a:r>
                        <a:rPr lang="en-GB" dirty="0"/>
                        <a:t>_</a:t>
                      </a:r>
                    </a:p>
                  </a:txBody>
                  <a:tcPr/>
                </a:tc>
                <a:tc>
                  <a:txBody>
                    <a:bodyPr/>
                    <a:lstStyle/>
                    <a:p>
                      <a:pPr algn="ctr"/>
                      <a:r>
                        <a:rPr lang="en-GB" dirty="0"/>
                        <a:t>_</a:t>
                      </a:r>
                    </a:p>
                  </a:txBody>
                  <a:tcPr/>
                </a:tc>
                <a:extLst>
                  <a:ext uri="{0D108BD9-81ED-4DB2-BD59-A6C34878D82A}">
                    <a16:rowId xmlns:a16="http://schemas.microsoft.com/office/drawing/2014/main" val="3576631671"/>
                  </a:ext>
                </a:extLst>
              </a:tr>
              <a:tr h="391206">
                <a:tc>
                  <a:txBody>
                    <a:bodyPr/>
                    <a:lstStyle/>
                    <a:p>
                      <a:pPr algn="ctr"/>
                      <a:r>
                        <a:rPr lang="en-GB" dirty="0"/>
                        <a:t>ESRGAN</a:t>
                      </a:r>
                    </a:p>
                  </a:txBody>
                  <a:tcPr/>
                </a:tc>
                <a:tc>
                  <a:txBody>
                    <a:bodyPr/>
                    <a:lstStyle/>
                    <a:p>
                      <a:pPr algn="ctr"/>
                      <a:r>
                        <a:rPr lang="en-GB" dirty="0"/>
                        <a:t>1013.33</a:t>
                      </a:r>
                    </a:p>
                  </a:txBody>
                  <a:tcPr/>
                </a:tc>
                <a:tc>
                  <a:txBody>
                    <a:bodyPr/>
                    <a:lstStyle/>
                    <a:p>
                      <a:pPr algn="ctr"/>
                      <a:r>
                        <a:rPr lang="en-GB" dirty="0"/>
                        <a:t>28.6</a:t>
                      </a:r>
                    </a:p>
                  </a:txBody>
                  <a:tcPr/>
                </a:tc>
                <a:tc>
                  <a:txBody>
                    <a:bodyPr/>
                    <a:lstStyle/>
                    <a:p>
                      <a:pPr algn="ctr"/>
                      <a:r>
                        <a:rPr lang="en-GB" dirty="0"/>
                        <a:t>21.5</a:t>
                      </a:r>
                    </a:p>
                  </a:txBody>
                  <a:tcPr/>
                </a:tc>
                <a:extLst>
                  <a:ext uri="{0D108BD9-81ED-4DB2-BD59-A6C34878D82A}">
                    <a16:rowId xmlns:a16="http://schemas.microsoft.com/office/drawing/2014/main" val="1658926567"/>
                  </a:ext>
                </a:extLst>
              </a:tr>
              <a:tr h="391206">
                <a:tc>
                  <a:txBody>
                    <a:bodyPr/>
                    <a:lstStyle/>
                    <a:p>
                      <a:pPr algn="ctr"/>
                      <a:r>
                        <a:rPr lang="en-GB" dirty="0" err="1"/>
                        <a:t>SwinIR</a:t>
                      </a:r>
                      <a:endParaRPr lang="en-GB" dirty="0"/>
                    </a:p>
                  </a:txBody>
                  <a:tcPr/>
                </a:tc>
                <a:tc>
                  <a:txBody>
                    <a:bodyPr/>
                    <a:lstStyle/>
                    <a:p>
                      <a:pPr algn="ctr"/>
                      <a:r>
                        <a:rPr lang="en-GB" dirty="0"/>
                        <a:t>693.33</a:t>
                      </a:r>
                    </a:p>
                  </a:txBody>
                  <a:tcPr/>
                </a:tc>
                <a:tc>
                  <a:txBody>
                    <a:bodyPr/>
                    <a:lstStyle/>
                    <a:p>
                      <a:pPr algn="ctr"/>
                      <a:r>
                        <a:rPr lang="en-GB" dirty="0"/>
                        <a:t>29.2</a:t>
                      </a:r>
                    </a:p>
                  </a:txBody>
                  <a:tcPr/>
                </a:tc>
                <a:tc>
                  <a:txBody>
                    <a:bodyPr/>
                    <a:lstStyle/>
                    <a:p>
                      <a:pPr algn="ctr"/>
                      <a:r>
                        <a:rPr lang="en-GB" dirty="0"/>
                        <a:t>21.3</a:t>
                      </a:r>
                    </a:p>
                  </a:txBody>
                  <a:tcPr/>
                </a:tc>
                <a:extLst>
                  <a:ext uri="{0D108BD9-81ED-4DB2-BD59-A6C34878D82A}">
                    <a16:rowId xmlns:a16="http://schemas.microsoft.com/office/drawing/2014/main" val="173780538"/>
                  </a:ext>
                </a:extLst>
              </a:tr>
              <a:tr h="391206">
                <a:tc>
                  <a:txBody>
                    <a:bodyPr/>
                    <a:lstStyle/>
                    <a:p>
                      <a:pPr algn="ctr"/>
                      <a:r>
                        <a:rPr lang="en-GB" dirty="0" err="1"/>
                        <a:t>ProSR</a:t>
                      </a:r>
                      <a:endParaRPr lang="en-GB" dirty="0"/>
                    </a:p>
                  </a:txBody>
                  <a:tcPr/>
                </a:tc>
                <a:tc>
                  <a:txBody>
                    <a:bodyPr/>
                    <a:lstStyle/>
                    <a:p>
                      <a:pPr algn="ctr"/>
                      <a:r>
                        <a:rPr lang="en-GB" dirty="0"/>
                        <a:t>2433.33</a:t>
                      </a:r>
                    </a:p>
                  </a:txBody>
                  <a:tcPr/>
                </a:tc>
                <a:tc>
                  <a:txBody>
                    <a:bodyPr/>
                    <a:lstStyle/>
                    <a:p>
                      <a:pPr algn="ctr"/>
                      <a:r>
                        <a:rPr lang="en-GB" dirty="0"/>
                        <a:t>28.6</a:t>
                      </a:r>
                    </a:p>
                  </a:txBody>
                  <a:tcPr/>
                </a:tc>
                <a:tc>
                  <a:txBody>
                    <a:bodyPr/>
                    <a:lstStyle/>
                    <a:p>
                      <a:pPr algn="ctr"/>
                      <a:r>
                        <a:rPr lang="en-GB" dirty="0"/>
                        <a:t>21.5</a:t>
                      </a:r>
                    </a:p>
                  </a:txBody>
                  <a:tcPr/>
                </a:tc>
                <a:extLst>
                  <a:ext uri="{0D108BD9-81ED-4DB2-BD59-A6C34878D82A}">
                    <a16:rowId xmlns:a16="http://schemas.microsoft.com/office/drawing/2014/main" val="772238327"/>
                  </a:ext>
                </a:extLst>
              </a:tr>
            </a:tbl>
          </a:graphicData>
        </a:graphic>
      </p:graphicFrame>
    </p:spTree>
    <p:extLst>
      <p:ext uri="{BB962C8B-B14F-4D97-AF65-F5344CB8AC3E}">
        <p14:creationId xmlns:p14="http://schemas.microsoft.com/office/powerpoint/2010/main" val="318709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D2816C-B5F3-54F1-4CFC-D797021F3196}"/>
              </a:ext>
            </a:extLst>
          </p:cNvPr>
          <p:cNvPicPr>
            <a:picLocks noChangeAspect="1"/>
          </p:cNvPicPr>
          <p:nvPr/>
        </p:nvPicPr>
        <p:blipFill>
          <a:blip r:embed="rId2"/>
          <a:stretch>
            <a:fillRect/>
          </a:stretch>
        </p:blipFill>
        <p:spPr>
          <a:xfrm>
            <a:off x="417316" y="457200"/>
            <a:ext cx="6262885" cy="4175256"/>
          </a:xfrm>
          <a:prstGeom prst="rect">
            <a:avLst/>
          </a:prstGeom>
        </p:spPr>
      </p:pic>
    </p:spTree>
    <p:extLst>
      <p:ext uri="{BB962C8B-B14F-4D97-AF65-F5344CB8AC3E}">
        <p14:creationId xmlns:p14="http://schemas.microsoft.com/office/powerpoint/2010/main" val="3214410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D822E-BF55-0C4D-E8C9-10CF76AEE61D}"/>
              </a:ext>
            </a:extLst>
          </p:cNvPr>
          <p:cNvPicPr>
            <a:picLocks noChangeAspect="1"/>
          </p:cNvPicPr>
          <p:nvPr/>
        </p:nvPicPr>
        <p:blipFill>
          <a:blip r:embed="rId2"/>
          <a:stretch>
            <a:fillRect/>
          </a:stretch>
        </p:blipFill>
        <p:spPr>
          <a:xfrm>
            <a:off x="349512" y="353763"/>
            <a:ext cx="6270441" cy="4180294"/>
          </a:xfrm>
          <a:prstGeom prst="rect">
            <a:avLst/>
          </a:prstGeom>
        </p:spPr>
      </p:pic>
    </p:spTree>
    <p:extLst>
      <p:ext uri="{BB962C8B-B14F-4D97-AF65-F5344CB8AC3E}">
        <p14:creationId xmlns:p14="http://schemas.microsoft.com/office/powerpoint/2010/main" val="4163182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072C-89E6-806D-A8FC-937396D5C90B}"/>
              </a:ext>
            </a:extLst>
          </p:cNvPr>
          <p:cNvSpPr>
            <a:spLocks noGrp="1"/>
          </p:cNvSpPr>
          <p:nvPr>
            <p:ph type="title"/>
          </p:nvPr>
        </p:nvSpPr>
        <p:spPr>
          <a:xfrm>
            <a:off x="1674071" y="2076450"/>
            <a:ext cx="6447501" cy="990600"/>
          </a:xfrm>
        </p:spPr>
        <p:txBody>
          <a:bodyPr>
            <a:normAutofit/>
          </a:bodyPr>
          <a:lstStyle/>
          <a:p>
            <a:r>
              <a:rPr lang="en-IN" sz="4800" b="1" i="1" dirty="0">
                <a:solidFill>
                  <a:schemeClr val="accent1">
                    <a:lumMod val="75000"/>
                  </a:schemeClr>
                </a:solidFill>
                <a:cs typeface="Arial" panose="020B0604020202020204" pitchFamily="34" charset="0"/>
              </a:rPr>
              <a:t>Thank You!</a:t>
            </a:r>
          </a:p>
        </p:txBody>
      </p:sp>
    </p:spTree>
    <p:extLst>
      <p:ext uri="{BB962C8B-B14F-4D97-AF65-F5344CB8AC3E}">
        <p14:creationId xmlns:p14="http://schemas.microsoft.com/office/powerpoint/2010/main" val="58060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585037" y="132456"/>
            <a:ext cx="6369436" cy="654342"/>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SzPts val="990"/>
              <a:buNone/>
            </a:pPr>
            <a:r>
              <a:rPr lang="en-IN" sz="2540" b="1" dirty="0">
                <a:solidFill>
                  <a:schemeClr val="accent1">
                    <a:lumMod val="75000"/>
                  </a:schemeClr>
                </a:solidFill>
              </a:rPr>
              <a:t>Aim of the Project</a:t>
            </a:r>
            <a:endParaRPr sz="2540" b="1" dirty="0">
              <a:solidFill>
                <a:schemeClr val="accent1">
                  <a:lumMod val="75000"/>
                </a:schemeClr>
              </a:solidFill>
            </a:endParaRPr>
          </a:p>
        </p:txBody>
      </p:sp>
      <p:sp>
        <p:nvSpPr>
          <p:cNvPr id="196" name="Google Shape;196;p30"/>
          <p:cNvSpPr txBox="1">
            <a:spLocks noGrp="1"/>
          </p:cNvSpPr>
          <p:nvPr>
            <p:ph type="body" idx="1"/>
          </p:nvPr>
        </p:nvSpPr>
        <p:spPr>
          <a:xfrm>
            <a:off x="585037" y="654341"/>
            <a:ext cx="6904532" cy="914399"/>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US" sz="1400" dirty="0">
                <a:solidFill>
                  <a:schemeClr val="tx1"/>
                </a:solidFill>
                <a:cs typeface="Arial" panose="020B0604020202020204" pitchFamily="34" charset="0"/>
              </a:rPr>
              <a:t>Develop a robust super-resolution system for generating sharp, realistic, and high-fidelity images from low-resolution inputs.</a:t>
            </a:r>
            <a:endParaRPr sz="1400" dirty="0">
              <a:solidFill>
                <a:schemeClr val="tx1"/>
              </a:solidFill>
              <a:cs typeface="Arial" panose="020B0604020202020204" pitchFamily="34" charset="0"/>
            </a:endParaRPr>
          </a:p>
        </p:txBody>
      </p:sp>
      <p:sp>
        <p:nvSpPr>
          <p:cNvPr id="3" name="TextBox 2">
            <a:extLst>
              <a:ext uri="{FF2B5EF4-FFF2-40B4-BE49-F238E27FC236}">
                <a16:creationId xmlns:a16="http://schemas.microsoft.com/office/drawing/2014/main" id="{18812421-48B3-8D4D-B8C1-8A22C0B52D78}"/>
              </a:ext>
            </a:extLst>
          </p:cNvPr>
          <p:cNvSpPr txBox="1"/>
          <p:nvPr/>
        </p:nvSpPr>
        <p:spPr>
          <a:xfrm>
            <a:off x="585037" y="1568740"/>
            <a:ext cx="4576194" cy="307777"/>
          </a:xfrm>
          <a:prstGeom prst="rect">
            <a:avLst/>
          </a:prstGeom>
          <a:noFill/>
        </p:spPr>
        <p:txBody>
          <a:bodyPr wrap="square">
            <a:spAutoFit/>
          </a:bodyPr>
          <a:lstStyle/>
          <a:p>
            <a:r>
              <a:rPr lang="en-IN" b="1" dirty="0">
                <a:solidFill>
                  <a:schemeClr val="accent1">
                    <a:lumMod val="75000"/>
                  </a:schemeClr>
                </a:solidFill>
                <a:latin typeface="+mj-lt"/>
              </a:rPr>
              <a:t>Real World Applications</a:t>
            </a:r>
          </a:p>
        </p:txBody>
      </p:sp>
      <p:sp>
        <p:nvSpPr>
          <p:cNvPr id="7" name="TextBox 6">
            <a:extLst>
              <a:ext uri="{FF2B5EF4-FFF2-40B4-BE49-F238E27FC236}">
                <a16:creationId xmlns:a16="http://schemas.microsoft.com/office/drawing/2014/main" id="{98D12139-8C63-1719-3881-6A0B48D57B16}"/>
              </a:ext>
            </a:extLst>
          </p:cNvPr>
          <p:cNvSpPr txBox="1"/>
          <p:nvPr/>
        </p:nvSpPr>
        <p:spPr>
          <a:xfrm>
            <a:off x="585037" y="1928617"/>
            <a:ext cx="6478493" cy="2154436"/>
          </a:xfrm>
          <a:prstGeom prst="rect">
            <a:avLst/>
          </a:prstGeom>
          <a:noFill/>
        </p:spPr>
        <p:txBody>
          <a:bodyPr wrap="square">
            <a:spAutoFit/>
          </a:bodyPr>
          <a:lstStyle/>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Surveillance &amp; Security</a:t>
            </a:r>
          </a:p>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Media Restoration</a:t>
            </a:r>
          </a:p>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E-commerce &amp; Mobile Apps</a:t>
            </a:r>
          </a:p>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Automotive (ADAS)</a:t>
            </a:r>
          </a:p>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Medical Imaging</a:t>
            </a:r>
          </a:p>
          <a:p>
            <a:pPr marL="285750" marR="0" lvl="0" indent="-285750" algn="l" defTabSz="342900" rtl="0" eaLnBrk="1" fontAlgn="auto" latinLnBrk="0" hangingPunct="1">
              <a:lnSpc>
                <a:spcPct val="100000"/>
              </a:lnSpc>
              <a:spcBef>
                <a:spcPts val="600"/>
              </a:spcBef>
              <a:spcAft>
                <a:spcPts val="600"/>
              </a:spcAft>
              <a:buClr>
                <a:srgbClr val="94B6D2"/>
              </a:buClr>
              <a:buSzPts val="1300"/>
              <a:buFont typeface="Wingdings" panose="05000000000000000000" pitchFamily="2" charset="2"/>
              <a:buChar char="§"/>
              <a:tabLst/>
              <a:defRPr/>
            </a:pPr>
            <a:r>
              <a:rPr lang="en-IN" dirty="0">
                <a:latin typeface="+mn-lt"/>
              </a:rPr>
              <a:t>Satellite &amp; Aerial Imaging</a:t>
            </a:r>
            <a:endParaRPr kumimoji="0" lang="en-US" sz="1400" b="0" i="0" u="none" strike="noStrike" kern="1200" cap="none" spc="0" normalizeH="0" baseline="0" noProof="0" dirty="0">
              <a:ln>
                <a:noFill/>
              </a:ln>
              <a:solidFill>
                <a:srgbClr val="775F55"/>
              </a:solidFill>
              <a:effectLst/>
              <a:uLnTx/>
              <a:uFillTx/>
              <a:latin typeface="+mn-lt"/>
              <a:ea typeface="+mn-ea"/>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3F3A-BE7A-7FEB-4303-F02DA4B8F838}"/>
              </a:ext>
            </a:extLst>
          </p:cNvPr>
          <p:cNvSpPr>
            <a:spLocks noGrp="1"/>
          </p:cNvSpPr>
          <p:nvPr>
            <p:ph type="title"/>
          </p:nvPr>
        </p:nvSpPr>
        <p:spPr>
          <a:xfrm>
            <a:off x="384727" y="457200"/>
            <a:ext cx="7184704" cy="659260"/>
          </a:xfrm>
        </p:spPr>
        <p:txBody>
          <a:bodyPr>
            <a:normAutofit fontScale="90000"/>
          </a:bodyPr>
          <a:lstStyle/>
          <a:p>
            <a:r>
              <a:rPr lang="en-US" b="1" dirty="0">
                <a:solidFill>
                  <a:schemeClr val="accent1">
                    <a:lumMod val="75000"/>
                  </a:schemeClr>
                </a:solidFill>
              </a:rPr>
              <a:t>Model 1: RRDB + Transformer (dual attention) </a:t>
            </a:r>
            <a:endParaRPr lang="en-IN" b="1" dirty="0">
              <a:solidFill>
                <a:schemeClr val="accent1">
                  <a:lumMod val="75000"/>
                </a:schemeClr>
              </a:solidFill>
            </a:endParaRPr>
          </a:p>
        </p:txBody>
      </p:sp>
      <p:sp>
        <p:nvSpPr>
          <p:cNvPr id="3" name="Text Placeholder 2">
            <a:extLst>
              <a:ext uri="{FF2B5EF4-FFF2-40B4-BE49-F238E27FC236}">
                <a16:creationId xmlns:a16="http://schemas.microsoft.com/office/drawing/2014/main" id="{F864A6A8-2F3F-BFB8-6953-DB99EB13954B}"/>
              </a:ext>
            </a:extLst>
          </p:cNvPr>
          <p:cNvSpPr>
            <a:spLocks noGrp="1"/>
          </p:cNvSpPr>
          <p:nvPr>
            <p:ph sz="half" idx="1"/>
          </p:nvPr>
        </p:nvSpPr>
        <p:spPr>
          <a:xfrm>
            <a:off x="331832" y="1092017"/>
            <a:ext cx="4399559" cy="3765209"/>
          </a:xfrm>
        </p:spPr>
        <p:txBody>
          <a:bodyP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282828"/>
                </a:solidFill>
                <a:effectLst/>
                <a:uLnTx/>
                <a:uFillTx/>
                <a:ea typeface="+mn-ea"/>
                <a:cs typeface="+mn-cs"/>
              </a:rPr>
              <a:t>Objective:</a:t>
            </a:r>
            <a:r>
              <a:rPr kumimoji="0" lang="en-IN" sz="1400" b="0" i="0" u="none" strike="noStrike" kern="1200" cap="none" spc="0" normalizeH="0" baseline="0" noProof="0" dirty="0">
                <a:ln>
                  <a:noFill/>
                </a:ln>
                <a:solidFill>
                  <a:srgbClr val="282828"/>
                </a:solidFill>
                <a:effectLst/>
                <a:uLnTx/>
                <a:uFillTx/>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282828"/>
                </a:solidFill>
                <a:effectLst/>
                <a:uLnTx/>
                <a:uFillTx/>
                <a:ea typeface="+mn-ea"/>
                <a:cs typeface="+mn-cs"/>
              </a:rPr>
              <a:t>4× Image Super-Resolution on DIV2K Dataset
</a:t>
            </a:r>
            <a:r>
              <a:rPr kumimoji="0" lang="en-IN" sz="1400" b="1" i="0" u="none" strike="noStrike" kern="1200" cap="none" spc="0" normalizeH="0" baseline="0" noProof="0" dirty="0">
                <a:ln>
                  <a:noFill/>
                </a:ln>
                <a:solidFill>
                  <a:srgbClr val="282828"/>
                </a:solidFill>
                <a:effectLst/>
                <a:uLnTx/>
                <a:uFillTx/>
                <a:ea typeface="+mn-ea"/>
                <a:cs typeface="+mn-cs"/>
              </a:rPr>
              <a:t>Architecture:</a:t>
            </a:r>
            <a:endParaRPr kumimoji="0" lang="en-US" sz="1400" b="0"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rPr>
              <a:t>Backbone: Residual-in-Residual Dense Blocks (RRDBs)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rPr>
              <a:t>- Captures multi-level contextual features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282828"/>
              </a:solidFill>
              <a:effectLst/>
              <a:uLnTx/>
              <a:uFillTx/>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rPr>
              <a:t>Dual Attention Block: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rPr>
              <a:t>- Channel Attention: Focus on relevant feature maps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ea typeface="Calibri" panose="020F0502020204030204" pitchFamily="34" charset="0"/>
                <a:cs typeface="Calibri" panose="020F0502020204030204" pitchFamily="34" charset="0"/>
              </a:rPr>
              <a:t>- Spatial Attention: Focus on important spatial regions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282828"/>
                </a:solidFill>
                <a:effectLst/>
                <a:uLnTx/>
                <a:uFillTx/>
                <a:ea typeface="+mn-ea"/>
                <a:cs typeface="+mn-cs"/>
              </a:rPr>
              <a:t>
</a:t>
            </a:r>
            <a:r>
              <a:rPr kumimoji="0" lang="en-IN" sz="1400" b="1" i="0" u="none" strike="noStrike" kern="1200" cap="none" spc="0" normalizeH="0" baseline="0" noProof="0" dirty="0">
                <a:ln>
                  <a:noFill/>
                </a:ln>
                <a:solidFill>
                  <a:srgbClr val="282828"/>
                </a:solidFill>
                <a:effectLst/>
                <a:uLnTx/>
                <a:uFillTx/>
                <a:ea typeface="+mn-ea"/>
                <a:cs typeface="+mn-cs"/>
              </a:rPr>
              <a:t>Training Setup:</a:t>
            </a:r>
            <a:r>
              <a:rPr kumimoji="0" lang="en-IN" sz="1400" b="0" i="0" u="none" strike="noStrike" kern="1200" cap="none" spc="0" normalizeH="0" baseline="0" noProof="0" dirty="0">
                <a:ln>
                  <a:noFill/>
                </a:ln>
                <a:solidFill>
                  <a:srgbClr val="282828"/>
                </a:solidFill>
                <a:effectLst/>
                <a:uLnTx/>
                <a:uFillTx/>
                <a:ea typeface="+mn-ea"/>
                <a:cs typeface="+mn-cs"/>
              </a:rPr>
              <a:t>
- Loss: 0.7 × L1 + 0.25 × VGG Perceptual + 0.05 × TV
- Patch Size: 384×384 HR / 96×96 LR
- Optimizer: Adam | Epochs: 40 | Batch Size: 4</a:t>
            </a:r>
            <a:endParaRPr lang="en-IN" sz="1400" dirty="0"/>
          </a:p>
        </p:txBody>
      </p:sp>
      <p:sp>
        <p:nvSpPr>
          <p:cNvPr id="4" name="Content Placeholder 3">
            <a:extLst>
              <a:ext uri="{FF2B5EF4-FFF2-40B4-BE49-F238E27FC236}">
                <a16:creationId xmlns:a16="http://schemas.microsoft.com/office/drawing/2014/main" id="{E0B50EC9-FAA6-3331-6663-CE7D5D93A542}"/>
              </a:ext>
            </a:extLst>
          </p:cNvPr>
          <p:cNvSpPr>
            <a:spLocks noGrp="1"/>
          </p:cNvSpPr>
          <p:nvPr>
            <p:ph sz="half" idx="2"/>
          </p:nvPr>
        </p:nvSpPr>
        <p:spPr>
          <a:xfrm>
            <a:off x="4664278" y="1116460"/>
            <a:ext cx="4714613" cy="1349903"/>
          </a:xfrm>
        </p:spPr>
        <p:txBody>
          <a:bodyPr>
            <a:normAutofit fontScale="2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5600" b="1" i="0" u="none" strike="noStrike" kern="1200" cap="none" spc="0" normalizeH="0" baseline="0" noProof="0" dirty="0">
                <a:ln>
                  <a:noFill/>
                </a:ln>
                <a:solidFill>
                  <a:srgbClr val="282828"/>
                </a:solidFill>
                <a:effectLst/>
                <a:uLnTx/>
                <a:uFillTx/>
                <a:ea typeface="+mn-ea"/>
                <a:cs typeface="+mn-cs"/>
              </a:rPr>
              <a:t>Evaluation:</a:t>
            </a:r>
            <a:r>
              <a:rPr kumimoji="0" lang="en-IN" sz="5600" b="0" i="0" u="none" strike="noStrike" kern="1200" cap="none" spc="0" normalizeH="0" baseline="0" noProof="0" dirty="0">
                <a:ln>
                  <a:noFill/>
                </a:ln>
                <a:solidFill>
                  <a:srgbClr val="282828"/>
                </a:solidFill>
                <a:effectLst/>
                <a:uLnTx/>
                <a:uFillTx/>
                <a:ea typeface="+mn-ea"/>
                <a:cs typeface="+mn-cs"/>
              </a:rPr>
              <a:t>
- Metrics: PSNR, SSIM
</a:t>
            </a:r>
            <a:r>
              <a:rPr kumimoji="0" lang="en-IN" sz="5600" b="1" i="0" u="none" strike="noStrike" kern="1200" cap="none" spc="0" normalizeH="0" baseline="0" noProof="0" dirty="0">
                <a:ln>
                  <a:noFill/>
                </a:ln>
                <a:solidFill>
                  <a:srgbClr val="282828"/>
                </a:solidFill>
                <a:effectLst/>
                <a:uLnTx/>
                <a:uFillTx/>
                <a:ea typeface="+mn-ea"/>
                <a:cs typeface="+mn-cs"/>
              </a:rPr>
              <a:t>Highlights:</a:t>
            </a:r>
            <a:r>
              <a:rPr kumimoji="0" lang="en-IN" sz="5600" b="0" i="0" u="none" strike="noStrike" kern="1200" cap="none" spc="0" normalizeH="0" baseline="0" noProof="0" dirty="0">
                <a:ln>
                  <a:noFill/>
                </a:ln>
                <a:solidFill>
                  <a:srgbClr val="282828"/>
                </a:solidFill>
                <a:effectLst/>
                <a:uLnTx/>
                <a:uFillTx/>
                <a:ea typeface="+mn-ea"/>
                <a:cs typeface="+mn-cs"/>
              </a:rPr>
              <a:t>
- Sharp textures, robust to blur/noise
- Attention enhances feature selectivity
- Smooth results with low artifacts</a:t>
            </a:r>
            <a:endParaRPr kumimoji="0" lang="en-IN" sz="5600" b="0" i="0" u="none" strike="noStrike" kern="1200" cap="none" spc="0" normalizeH="0" baseline="0" noProof="0" dirty="0">
              <a:ln>
                <a:noFill/>
              </a:ln>
              <a:solidFill>
                <a:prstClr val="black"/>
              </a:solidFill>
              <a:effectLst/>
              <a:uLnTx/>
              <a:uFillTx/>
              <a:ea typeface="+mn-ea"/>
              <a:cs typeface="+mn-cs"/>
            </a:endParaRPr>
          </a:p>
          <a:p>
            <a:pPr marL="0" indent="0">
              <a:buNone/>
            </a:pPr>
            <a:endParaRPr lang="en-IN" dirty="0"/>
          </a:p>
        </p:txBody>
      </p:sp>
      <p:graphicFrame>
        <p:nvGraphicFramePr>
          <p:cNvPr id="7" name="Chart 6">
            <a:extLst>
              <a:ext uri="{FF2B5EF4-FFF2-40B4-BE49-F238E27FC236}">
                <a16:creationId xmlns:a16="http://schemas.microsoft.com/office/drawing/2014/main" id="{6C4621BC-9916-14A2-D67E-988C30655ABE}"/>
              </a:ext>
            </a:extLst>
          </p:cNvPr>
          <p:cNvGraphicFramePr>
            <a:graphicFrameLocks/>
          </p:cNvGraphicFramePr>
          <p:nvPr>
            <p:extLst>
              <p:ext uri="{D42A27DB-BD31-4B8C-83A1-F6EECF244321}">
                <p14:modId xmlns:p14="http://schemas.microsoft.com/office/powerpoint/2010/main" val="2232610704"/>
              </p:ext>
            </p:extLst>
          </p:nvPr>
        </p:nvGraphicFramePr>
        <p:xfrm>
          <a:off x="4731391" y="2677138"/>
          <a:ext cx="4223390" cy="20883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3048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2236-5BDC-61B2-6733-E6CD3480A7FA}"/>
              </a:ext>
            </a:extLst>
          </p:cNvPr>
          <p:cNvSpPr>
            <a:spLocks noGrp="1"/>
          </p:cNvSpPr>
          <p:nvPr>
            <p:ph type="title"/>
          </p:nvPr>
        </p:nvSpPr>
        <p:spPr>
          <a:xfrm>
            <a:off x="422276" y="197141"/>
            <a:ext cx="6447501" cy="549479"/>
          </a:xfrm>
        </p:spPr>
        <p:txBody>
          <a:bodyPr>
            <a:normAutofit fontScale="90000"/>
          </a:bodyPr>
          <a:lstStyle/>
          <a:p>
            <a:r>
              <a:rPr lang="en-IN" b="1" dirty="0">
                <a:solidFill>
                  <a:schemeClr val="accent1">
                    <a:lumMod val="75000"/>
                  </a:schemeClr>
                </a:solidFill>
              </a:rPr>
              <a:t>Model 2: Depth-wise conv+ dual attention</a:t>
            </a:r>
          </a:p>
        </p:txBody>
      </p:sp>
      <p:sp>
        <p:nvSpPr>
          <p:cNvPr id="3" name="Content Placeholder 2">
            <a:extLst>
              <a:ext uri="{FF2B5EF4-FFF2-40B4-BE49-F238E27FC236}">
                <a16:creationId xmlns:a16="http://schemas.microsoft.com/office/drawing/2014/main" id="{3AEB07F8-7545-1241-F3E3-69F238A4582D}"/>
              </a:ext>
            </a:extLst>
          </p:cNvPr>
          <p:cNvSpPr>
            <a:spLocks noGrp="1"/>
          </p:cNvSpPr>
          <p:nvPr>
            <p:ph sz="half" idx="1"/>
          </p:nvPr>
        </p:nvSpPr>
        <p:spPr>
          <a:xfrm>
            <a:off x="508000" y="746620"/>
            <a:ext cx="3506597" cy="4199739"/>
          </a:xfrm>
        </p:spPr>
        <p:txBody>
          <a:bodyPr>
            <a:normAutofit fontScale="2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Dataset &amp; Degradation:-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DIV2K for training/validation &amp; Set14 for test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HR images LR images created via bicubic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downsampling</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(4× degradation).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4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Model Architecture:-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CNN Backbone: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Lightweight residual blocks using Depth-wise Separable Convolutions.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Residual Block: Conv →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ReLU</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Depthwise</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Conv → Conv + skip connection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Transformer Block:-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Multi-head attention over reduced feature maps + Feedforward</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LayerNorm</a:t>
            </a:r>
            <a:r>
              <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applied before attention &amp; feedforward layers for stability</a:t>
            </a:r>
            <a:endPar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Dual Attention: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Channel Attention: Focus on important channels in feature maps.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Spatial Attention: Localize and focus on important regions.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Conv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Upsampling</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2 Conv layers →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PixelShuffle</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for 4× upscale</a:t>
            </a:r>
          </a:p>
          <a:p>
            <a:pPr marL="0" indent="0">
              <a:buNone/>
            </a:pPr>
            <a:endParaRPr lang="en-IN" dirty="0"/>
          </a:p>
        </p:txBody>
      </p:sp>
      <p:sp>
        <p:nvSpPr>
          <p:cNvPr id="4" name="Content Placeholder 3">
            <a:extLst>
              <a:ext uri="{FF2B5EF4-FFF2-40B4-BE49-F238E27FC236}">
                <a16:creationId xmlns:a16="http://schemas.microsoft.com/office/drawing/2014/main" id="{37223D24-872D-EB0C-76A5-2CDF2759E771}"/>
              </a:ext>
            </a:extLst>
          </p:cNvPr>
          <p:cNvSpPr>
            <a:spLocks noGrp="1"/>
          </p:cNvSpPr>
          <p:nvPr>
            <p:ph sz="half" idx="2"/>
          </p:nvPr>
        </p:nvSpPr>
        <p:spPr>
          <a:xfrm>
            <a:off x="4110606" y="746620"/>
            <a:ext cx="3850546" cy="3784402"/>
          </a:xfrm>
        </p:spPr>
        <p:txBody>
          <a:bodyPr>
            <a:normAutofit fontScale="2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rebuchet MS" panose="020B0603020202020204"/>
                <a:ea typeface="+mn-ea"/>
                <a:cs typeface="+mn-cs"/>
              </a:rPr>
              <a:t>Loss Functions:-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L1 Loss: Pixel-level difference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Perceptual Loss: Feature-level similarity using VGG19</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TV Loss: Encourages spatial smoothness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L_total = </a:t>
            </a:r>
            <a:r>
              <a:rPr lang="pt-BR" sz="4800" dirty="0">
                <a:solidFill>
                  <a:prstClr val="black"/>
                </a:solidFill>
                <a:latin typeface="Trebuchet MS" panose="020B0603020202020204"/>
                <a:cs typeface="Arial" panose="020B0604020202020204" pitchFamily="34" charset="0"/>
              </a:rPr>
              <a:t>1</a:t>
            </a:r>
            <a:r>
              <a:rPr kumimoji="0" lang="pt-BR"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x L1 + 0.01 × Perceptual + 0.0001 × TV</a:t>
            </a:r>
            <a:endParaRPr kumimoji="0" lang="en-US"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prstClr val="black"/>
                </a:solidFill>
                <a:effectLst/>
                <a:uLnTx/>
                <a:uFillTx/>
                <a:latin typeface="Trebuchet MS" panose="020B0603020202020204"/>
                <a:ea typeface="+mn-ea"/>
                <a:cs typeface="+mn-cs"/>
              </a:rPr>
              <a:t>Training and Evaluation:-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Optimizer: Adam (</a:t>
            </a:r>
            <a:r>
              <a:rPr kumimoji="0" lang="en-IN" sz="4800" b="0" i="0" u="none" strike="noStrike" kern="1200" cap="none" spc="0" normalizeH="0" baseline="0" noProof="0" dirty="0" err="1">
                <a:ln>
                  <a:noFill/>
                </a:ln>
                <a:solidFill>
                  <a:prstClr val="black"/>
                </a:solidFill>
                <a:effectLst/>
                <a:uLnTx/>
                <a:uFillTx/>
                <a:latin typeface="Trebuchet MS" panose="020B0603020202020204"/>
                <a:ea typeface="+mn-ea"/>
                <a:cs typeface="Arial" panose="020B0604020202020204" pitchFamily="34" charset="0"/>
              </a:rPr>
              <a:t>lr</a:t>
            </a: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 = 1e-4)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Epochs: 30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Batch Size: 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Metrics:- PSNR and SSIM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PSNR=19.21 and SSIM=0.4677 on DIV2K validation dataset.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PSNR-17.34 and SSIM=0.4568 on Set14 dataset.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Total params: 149,655</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Trainable params: 149,655</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4800" b="0" i="0" u="none" strike="noStrike" kern="1200" cap="none" spc="0" normalizeH="0" baseline="0" noProof="0" dirty="0">
                <a:ln>
                  <a:noFill/>
                </a:ln>
                <a:solidFill>
                  <a:prstClr val="black"/>
                </a:solidFill>
                <a:effectLst/>
                <a:uLnTx/>
                <a:uFillTx/>
                <a:latin typeface="Trebuchet MS" panose="020B0603020202020204"/>
                <a:ea typeface="+mn-ea"/>
                <a:cs typeface="Arial" panose="020B0604020202020204" pitchFamily="34" charset="0"/>
              </a:rPr>
              <a:t>Non-trainable params: 0</a:t>
            </a:r>
          </a:p>
          <a:p>
            <a:endParaRPr lang="en-IN" dirty="0"/>
          </a:p>
        </p:txBody>
      </p:sp>
    </p:spTree>
    <p:extLst>
      <p:ext uri="{BB962C8B-B14F-4D97-AF65-F5344CB8AC3E}">
        <p14:creationId xmlns:p14="http://schemas.microsoft.com/office/powerpoint/2010/main" val="237075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0651B1-6D49-E01C-63C7-97D2F4EEAE36}"/>
              </a:ext>
            </a:extLst>
          </p:cNvPr>
          <p:cNvSpPr>
            <a:spLocks noGrp="1"/>
          </p:cNvSpPr>
          <p:nvPr>
            <p:ph type="title"/>
          </p:nvPr>
        </p:nvSpPr>
        <p:spPr>
          <a:xfrm>
            <a:off x="331832" y="227551"/>
            <a:ext cx="6447501" cy="583035"/>
          </a:xfrm>
        </p:spPr>
        <p:txBody>
          <a:bodyPr>
            <a:normAutofit fontScale="90000"/>
          </a:bodyPr>
          <a:lstStyle/>
          <a:p>
            <a:r>
              <a:rPr lang="en-IN" b="1" dirty="0">
                <a:solidFill>
                  <a:schemeClr val="accent1">
                    <a:lumMod val="75000"/>
                  </a:schemeClr>
                </a:solidFill>
              </a:rPr>
              <a:t>Model 3: Enhanced Dual-Attention CNN</a:t>
            </a:r>
          </a:p>
        </p:txBody>
      </p:sp>
      <p:sp>
        <p:nvSpPr>
          <p:cNvPr id="6" name="Content Placeholder 5">
            <a:extLst>
              <a:ext uri="{FF2B5EF4-FFF2-40B4-BE49-F238E27FC236}">
                <a16:creationId xmlns:a16="http://schemas.microsoft.com/office/drawing/2014/main" id="{64FDEAE9-A38F-A24A-EA22-F94CA2C6ED02}"/>
              </a:ext>
            </a:extLst>
          </p:cNvPr>
          <p:cNvSpPr>
            <a:spLocks noGrp="1"/>
          </p:cNvSpPr>
          <p:nvPr>
            <p:ph idx="1"/>
          </p:nvPr>
        </p:nvSpPr>
        <p:spPr>
          <a:xfrm>
            <a:off x="2244523" y="914400"/>
            <a:ext cx="5188123" cy="3875714"/>
          </a:xfrm>
        </p:spPr>
        <p:txBody>
          <a:bodyPr>
            <a:normAutofit fontScale="85000" lnSpcReduction="20000"/>
          </a:bodyPr>
          <a:lstStyle/>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Uses 2D Convolution along with </a:t>
            </a:r>
            <a:r>
              <a:rPr kumimoji="0" lang="en-IN" sz="1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relu</a:t>
            </a: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activation function to capture low level features such as edges, textures.</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Uses Conv2D layers with stride of 2 to reduce</a:t>
            </a: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the spatial dimension.</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Dual Attention Block – Uses Channel attention to capture what is important across different channels.</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And Spatial attention focuses on where the important information lies.</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Uses Upscaling2D to recover spatial resolution</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a:t>
            </a: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 final Conv2D layer with 3 output channels (RGB) and sigmoid activation.</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Uses MSE as a loss function to find pixel wise loss between High Resolution and Low Resolution image.</a:t>
            </a:r>
          </a:p>
          <a:p>
            <a:pPr marL="342900" marR="0" lvl="0" indent="-342900" algn="l" defTabSz="457200" rtl="0" eaLnBrk="1" fontAlgn="auto" latinLnBrk="0" hangingPunct="1">
              <a:lnSpc>
                <a:spcPct val="100000"/>
              </a:lnSpc>
              <a:spcBef>
                <a:spcPts val="1000"/>
              </a:spcBef>
              <a:spcAft>
                <a:spcPts val="0"/>
              </a:spcAft>
              <a:buClr>
                <a:srgbClr val="94B6D2"/>
              </a:buClr>
              <a:buSzPct val="80000"/>
              <a:buFont typeface="Wingdings 3" charset="2"/>
              <a:buChar char=""/>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Average PSNR – 20.3 and SSIM – 0.49, Parameters 144k</a:t>
            </a:r>
          </a:p>
          <a:p>
            <a:endParaRPr lang="en-IN" dirty="0"/>
          </a:p>
        </p:txBody>
      </p:sp>
      <p:pic>
        <p:nvPicPr>
          <p:cNvPr id="8" name="Content Placeholder 4">
            <a:extLst>
              <a:ext uri="{FF2B5EF4-FFF2-40B4-BE49-F238E27FC236}">
                <a16:creationId xmlns:a16="http://schemas.microsoft.com/office/drawing/2014/main" id="{0F022E54-A399-E043-0F09-ABCDB2452A0D}"/>
              </a:ext>
            </a:extLst>
          </p:cNvPr>
          <p:cNvPicPr>
            <a:picLocks noGrp="1" noChangeAspect="1"/>
          </p:cNvPicPr>
          <p:nvPr/>
        </p:nvPicPr>
        <p:blipFill>
          <a:blip r:embed="rId2"/>
          <a:srcRect/>
          <a:stretch/>
        </p:blipFill>
        <p:spPr>
          <a:xfrm>
            <a:off x="13052" y="810586"/>
            <a:ext cx="2323750" cy="3875715"/>
          </a:xfrm>
          <a:prstGeom prst="rect">
            <a:avLst/>
          </a:prstGeom>
        </p:spPr>
      </p:pic>
    </p:spTree>
    <p:extLst>
      <p:ext uri="{BB962C8B-B14F-4D97-AF65-F5344CB8AC3E}">
        <p14:creationId xmlns:p14="http://schemas.microsoft.com/office/powerpoint/2010/main" val="320605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229750" y="543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40" dirty="0">
                <a:solidFill>
                  <a:schemeClr val="accent1">
                    <a:lumMod val="75000"/>
                  </a:schemeClr>
                </a:solidFill>
              </a:rPr>
              <a:t>Layer Normalization</a:t>
            </a:r>
            <a:endParaRPr sz="3240" dirty="0">
              <a:solidFill>
                <a:schemeClr val="accent1">
                  <a:lumMod val="75000"/>
                </a:schemeClr>
              </a:solidFill>
            </a:endParaRPr>
          </a:p>
        </p:txBody>
      </p:sp>
      <p:sp>
        <p:nvSpPr>
          <p:cNvPr id="267" name="Google Shape;267;p40"/>
          <p:cNvSpPr txBox="1">
            <a:spLocks noGrp="1"/>
          </p:cNvSpPr>
          <p:nvPr>
            <p:ph type="body" idx="1"/>
          </p:nvPr>
        </p:nvSpPr>
        <p:spPr>
          <a:xfrm>
            <a:off x="389141" y="1220850"/>
            <a:ext cx="6926059" cy="33792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GB" sz="1400" dirty="0">
                <a:solidFill>
                  <a:srgbClr val="000000"/>
                </a:solidFill>
                <a:ea typeface="Arial"/>
                <a:cs typeface="Arial"/>
                <a:sym typeface="Arial"/>
              </a:rPr>
              <a:t>For image super-resolution, precise pixel intensities matter and Batch Normalization may blur or distort fine image details also may add artifacts and degrade PSNR, SSIM values.</a:t>
            </a:r>
            <a:endParaRPr sz="1400" dirty="0">
              <a:solidFill>
                <a:srgbClr val="000000"/>
              </a:solidFill>
              <a:ea typeface="Arial"/>
              <a:cs typeface="Arial"/>
              <a:sym typeface="Arial"/>
            </a:endParaRPr>
          </a:p>
          <a:p>
            <a:pPr marL="285750" lvl="0" indent="-285750" algn="just" rtl="0">
              <a:spcBef>
                <a:spcPts val="1200"/>
              </a:spcBef>
              <a:spcAft>
                <a:spcPts val="0"/>
              </a:spcAft>
              <a:buFont typeface="Wingdings" panose="05000000000000000000" pitchFamily="2" charset="2"/>
              <a:buChar char="§"/>
            </a:pPr>
            <a:r>
              <a:rPr lang="en-GB" sz="1400" dirty="0">
                <a:solidFill>
                  <a:srgbClr val="000000"/>
                </a:solidFill>
                <a:ea typeface="Arial"/>
                <a:cs typeface="Arial"/>
                <a:sym typeface="Arial"/>
              </a:rPr>
              <a:t>So we are using Layer Normalization which normalizes across the features of each individual sample, not across the batch.</a:t>
            </a:r>
            <a:endParaRPr sz="1400" dirty="0">
              <a:solidFill>
                <a:srgbClr val="000000"/>
              </a:solidFill>
              <a:ea typeface="Arial"/>
              <a:cs typeface="Arial"/>
              <a:sym typeface="Arial"/>
            </a:endParaRPr>
          </a:p>
          <a:p>
            <a:pPr marL="285750" lvl="0" indent="-285750" algn="just" rtl="0">
              <a:spcBef>
                <a:spcPts val="1200"/>
              </a:spcBef>
              <a:spcAft>
                <a:spcPts val="0"/>
              </a:spcAft>
              <a:buFont typeface="Wingdings" panose="05000000000000000000" pitchFamily="2" charset="2"/>
              <a:buChar char="§"/>
            </a:pPr>
            <a:r>
              <a:rPr lang="en-GB" sz="1400" dirty="0" err="1">
                <a:solidFill>
                  <a:srgbClr val="000000"/>
                </a:solidFill>
                <a:ea typeface="Arial"/>
                <a:cs typeface="Arial"/>
                <a:sym typeface="Arial"/>
              </a:rPr>
              <a:t>LayerNorm</a:t>
            </a:r>
            <a:r>
              <a:rPr lang="en-GB" sz="1400" dirty="0">
                <a:solidFill>
                  <a:srgbClr val="000000"/>
                </a:solidFill>
                <a:ea typeface="Arial"/>
                <a:cs typeface="Arial"/>
                <a:sym typeface="Arial"/>
              </a:rPr>
              <a:t> treats each pixel independently — it doesn’t mix statistics across the image. It would be helpful because per pixel accuracy is maintained.</a:t>
            </a:r>
            <a:endParaRPr sz="1400" dirty="0">
              <a:solidFill>
                <a:srgbClr val="000000"/>
              </a:solidFill>
              <a:ea typeface="Arial"/>
              <a:cs typeface="Arial"/>
              <a:sym typeface="Arial"/>
            </a:endParaRPr>
          </a:p>
          <a:p>
            <a:pPr marL="285750" lvl="0" indent="-285750" algn="just" rtl="0">
              <a:spcBef>
                <a:spcPts val="1200"/>
              </a:spcBef>
              <a:spcAft>
                <a:spcPts val="0"/>
              </a:spcAft>
              <a:buFont typeface="Wingdings" panose="05000000000000000000" pitchFamily="2" charset="2"/>
              <a:buChar char="§"/>
            </a:pPr>
            <a:r>
              <a:rPr lang="en-GB" sz="1400" dirty="0" err="1">
                <a:solidFill>
                  <a:srgbClr val="000000"/>
                </a:solidFill>
                <a:ea typeface="Arial"/>
                <a:cs typeface="Arial"/>
                <a:sym typeface="Arial"/>
              </a:rPr>
              <a:t>LayerNorm</a:t>
            </a:r>
            <a:r>
              <a:rPr lang="en-GB" sz="1400" dirty="0">
                <a:solidFill>
                  <a:srgbClr val="000000"/>
                </a:solidFill>
                <a:ea typeface="Arial"/>
                <a:cs typeface="Arial"/>
                <a:sym typeface="Arial"/>
              </a:rPr>
              <a:t> is batch-size independent that is essential for super-resolution tasks where memory is limited.</a:t>
            </a:r>
            <a:endParaRPr sz="1400" dirty="0">
              <a:solidFill>
                <a:srgbClr val="000000"/>
              </a:solidFill>
              <a:ea typeface="Arial"/>
              <a:cs typeface="Arial"/>
              <a:sym typeface="Arial"/>
            </a:endParaRPr>
          </a:p>
          <a:p>
            <a:pPr marL="285750" lvl="0" indent="-285750" algn="just" rtl="0">
              <a:spcBef>
                <a:spcPts val="1200"/>
              </a:spcBef>
              <a:spcAft>
                <a:spcPts val="0"/>
              </a:spcAft>
              <a:buFont typeface="Wingdings" panose="05000000000000000000" pitchFamily="2" charset="2"/>
              <a:buChar char="§"/>
            </a:pPr>
            <a:r>
              <a:rPr lang="en-GB" sz="1400" dirty="0">
                <a:solidFill>
                  <a:srgbClr val="000000"/>
                </a:solidFill>
                <a:ea typeface="Arial"/>
                <a:cs typeface="Arial"/>
                <a:sym typeface="Arial"/>
              </a:rPr>
              <a:t>So we are adding </a:t>
            </a:r>
            <a:r>
              <a:rPr lang="en-GB" sz="1400" dirty="0" err="1">
                <a:solidFill>
                  <a:srgbClr val="000000"/>
                </a:solidFill>
                <a:ea typeface="Arial"/>
                <a:cs typeface="Arial"/>
                <a:sym typeface="Arial"/>
              </a:rPr>
              <a:t>LayerNorm</a:t>
            </a:r>
            <a:r>
              <a:rPr lang="en-GB" sz="1400" dirty="0">
                <a:solidFill>
                  <a:srgbClr val="000000"/>
                </a:solidFill>
                <a:ea typeface="Arial"/>
                <a:cs typeface="Arial"/>
                <a:sym typeface="Arial"/>
              </a:rPr>
              <a:t> in the Transformer Block for better stability and convergence.</a:t>
            </a:r>
            <a:endParaRPr sz="1400" dirty="0">
              <a:solidFill>
                <a:srgbClr val="000000"/>
              </a:solidFill>
              <a:ea typeface="Arial"/>
              <a:cs typeface="Arial"/>
              <a:sym typeface="Arial"/>
            </a:endParaRPr>
          </a:p>
          <a:p>
            <a:pPr marL="0" lvl="0" indent="0" algn="l" rtl="0">
              <a:spcBef>
                <a:spcPts val="1200"/>
              </a:spcBef>
              <a:spcAft>
                <a:spcPts val="0"/>
              </a:spcAft>
              <a:buNone/>
            </a:pPr>
            <a:endParaRPr sz="1400" b="1" dirty="0">
              <a:solidFill>
                <a:srgbClr val="000000"/>
              </a:solidFill>
              <a:latin typeface="Arial"/>
              <a:ea typeface="Arial"/>
              <a:cs typeface="Arial"/>
              <a:sym typeface="Arial"/>
            </a:endParaRPr>
          </a:p>
          <a:p>
            <a:pPr marL="0" lvl="0" indent="0" algn="l" rtl="0">
              <a:spcBef>
                <a:spcPts val="1200"/>
              </a:spcBef>
              <a:spcAft>
                <a:spcPts val="0"/>
              </a:spcAft>
              <a:buNone/>
            </a:pPr>
            <a:br>
              <a:rPr lang="en-GB" sz="1400" b="1" dirty="0">
                <a:solidFill>
                  <a:srgbClr val="000000"/>
                </a:solidFill>
                <a:latin typeface="Arial"/>
                <a:ea typeface="Arial"/>
                <a:cs typeface="Arial"/>
                <a:sym typeface="Arial"/>
              </a:rPr>
            </a:br>
            <a:endParaRPr sz="1400" b="1" dirty="0">
              <a:solidFill>
                <a:srgbClr val="000000"/>
              </a:solidFill>
              <a:latin typeface="Arial"/>
              <a:ea typeface="Arial"/>
              <a:cs typeface="Arial"/>
              <a:sym typeface="Arial"/>
            </a:endParaRPr>
          </a:p>
          <a:p>
            <a:pPr marL="0" lvl="0" indent="0" algn="l" rtl="0">
              <a:spcBef>
                <a:spcPts val="1200"/>
              </a:spcBef>
              <a:spcAft>
                <a:spcPts val="1200"/>
              </a:spcAft>
              <a:buNone/>
            </a:pPr>
            <a:endParaRPr sz="1400" b="1"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C97B-4F24-480B-B199-8F2669665A70}"/>
              </a:ext>
            </a:extLst>
          </p:cNvPr>
          <p:cNvSpPr>
            <a:spLocks noGrp="1"/>
          </p:cNvSpPr>
          <p:nvPr>
            <p:ph type="title"/>
          </p:nvPr>
        </p:nvSpPr>
        <p:spPr>
          <a:xfrm>
            <a:off x="377505" y="180364"/>
            <a:ext cx="6577997" cy="507534"/>
          </a:xfrm>
        </p:spPr>
        <p:txBody>
          <a:bodyPr/>
          <a:lstStyle/>
          <a:p>
            <a:r>
              <a:rPr lang="en-IN" b="1" dirty="0">
                <a:solidFill>
                  <a:schemeClr val="accent1">
                    <a:lumMod val="75000"/>
                  </a:schemeClr>
                </a:solidFill>
              </a:rPr>
              <a:t>Our Final Model Architecture</a:t>
            </a:r>
          </a:p>
        </p:txBody>
      </p:sp>
      <p:pic>
        <p:nvPicPr>
          <p:cNvPr id="4" name="Content Placeholder 3">
            <a:extLst>
              <a:ext uri="{FF2B5EF4-FFF2-40B4-BE49-F238E27FC236}">
                <a16:creationId xmlns:a16="http://schemas.microsoft.com/office/drawing/2014/main" id="{4F75299C-09A6-3A4D-ABD5-952B64FDC5C2}"/>
              </a:ext>
            </a:extLst>
          </p:cNvPr>
          <p:cNvPicPr>
            <a:picLocks noGrp="1" noChangeAspect="1"/>
          </p:cNvPicPr>
          <p:nvPr>
            <p:ph idx="1"/>
          </p:nvPr>
        </p:nvPicPr>
        <p:blipFill>
          <a:blip r:embed="rId2"/>
          <a:stretch>
            <a:fillRect/>
          </a:stretch>
        </p:blipFill>
        <p:spPr>
          <a:xfrm>
            <a:off x="529291" y="716750"/>
            <a:ext cx="3254144" cy="3994150"/>
          </a:xfrm>
          <a:prstGeom prst="rect">
            <a:avLst/>
          </a:prstGeom>
        </p:spPr>
      </p:pic>
    </p:spTree>
    <p:extLst>
      <p:ext uri="{BB962C8B-B14F-4D97-AF65-F5344CB8AC3E}">
        <p14:creationId xmlns:p14="http://schemas.microsoft.com/office/powerpoint/2010/main" val="1435399954"/>
      </p:ext>
    </p:extLst>
  </p:cSld>
  <p:clrMapOvr>
    <a:masterClrMapping/>
  </p:clrMapOvr>
</p:sld>
</file>

<file path=ppt/theme/theme1.xml><?xml version="1.0" encoding="utf-8"?>
<a:theme xmlns:a="http://schemas.openxmlformats.org/drawingml/2006/main" name="Face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1630</Words>
  <Application>Microsoft Office PowerPoint</Application>
  <PresentationFormat>On-screen Show (16:9)</PresentationFormat>
  <Paragraphs>227</Paragraphs>
  <Slides>34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Wingdings 3</vt:lpstr>
      <vt:lpstr>Trebuchet MS</vt:lpstr>
      <vt:lpstr>Wingdings</vt:lpstr>
      <vt:lpstr>Arial</vt:lpstr>
      <vt:lpstr>Facet</vt:lpstr>
      <vt:lpstr>Single Image Super Resolution</vt:lpstr>
      <vt:lpstr>Introduction</vt:lpstr>
      <vt:lpstr>Problem Statement</vt:lpstr>
      <vt:lpstr>Aim of the Project</vt:lpstr>
      <vt:lpstr>Model 1: RRDB + Transformer (dual attention) </vt:lpstr>
      <vt:lpstr>Model 2: Depth-wise conv+ dual attention</vt:lpstr>
      <vt:lpstr>Model 3: Enhanced Dual-Attention CNN</vt:lpstr>
      <vt:lpstr>Layer Normalization</vt:lpstr>
      <vt:lpstr>Our Final Model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Image Super Resolution</dc:title>
  <dc:creator>Arnika</dc:creator>
  <cp:lastModifiedBy>Win New</cp:lastModifiedBy>
  <cp:revision>22</cp:revision>
  <dcterms:modified xsi:type="dcterms:W3CDTF">2025-04-19T09:50:39Z</dcterms:modified>
</cp:coreProperties>
</file>